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65" r:id="rId2"/>
    <p:sldId id="625" r:id="rId3"/>
    <p:sldId id="626" r:id="rId4"/>
    <p:sldId id="675" r:id="rId5"/>
    <p:sldId id="676" r:id="rId6"/>
    <p:sldId id="674" r:id="rId7"/>
    <p:sldId id="677" r:id="rId8"/>
    <p:sldId id="678" r:id="rId9"/>
    <p:sldId id="679" r:id="rId10"/>
    <p:sldId id="680" r:id="rId11"/>
    <p:sldId id="681" r:id="rId12"/>
    <p:sldId id="682" r:id="rId13"/>
    <p:sldId id="690" r:id="rId14"/>
    <p:sldId id="691" r:id="rId15"/>
    <p:sldId id="693" r:id="rId16"/>
    <p:sldId id="694" r:id="rId17"/>
    <p:sldId id="683" r:id="rId18"/>
    <p:sldId id="685" r:id="rId19"/>
    <p:sldId id="687" r:id="rId20"/>
    <p:sldId id="686" r:id="rId21"/>
    <p:sldId id="688" r:id="rId22"/>
    <p:sldId id="695" r:id="rId23"/>
    <p:sldId id="696" r:id="rId24"/>
    <p:sldId id="697" r:id="rId25"/>
    <p:sldId id="699" r:id="rId26"/>
    <p:sldId id="700" r:id="rId27"/>
    <p:sldId id="698" r:id="rId28"/>
    <p:sldId id="701" r:id="rId29"/>
    <p:sldId id="702" r:id="rId30"/>
    <p:sldId id="711" r:id="rId31"/>
    <p:sldId id="703" r:id="rId32"/>
    <p:sldId id="704" r:id="rId33"/>
    <p:sldId id="707" r:id="rId34"/>
    <p:sldId id="705" r:id="rId35"/>
    <p:sldId id="706" r:id="rId36"/>
    <p:sldId id="708" r:id="rId37"/>
    <p:sldId id="709" r:id="rId38"/>
    <p:sldId id="710" r:id="rId39"/>
    <p:sldId id="712" r:id="rId40"/>
    <p:sldId id="713" r:id="rId41"/>
    <p:sldId id="714" r:id="rId42"/>
    <p:sldId id="715" r:id="rId43"/>
    <p:sldId id="717" r:id="rId44"/>
    <p:sldId id="718" r:id="rId45"/>
    <p:sldId id="720" r:id="rId46"/>
    <p:sldId id="716" r:id="rId47"/>
    <p:sldId id="719" r:id="rId48"/>
    <p:sldId id="721" r:id="rId49"/>
    <p:sldId id="722" r:id="rId50"/>
    <p:sldId id="673" r:id="rId51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준태" initials="김준" lastIdx="1" clrIdx="0">
    <p:extLst>
      <p:ext uri="{19B8F6BF-5375-455C-9EA6-DF929625EA0E}">
        <p15:presenceInfo xmlns:p15="http://schemas.microsoft.com/office/powerpoint/2012/main" userId="e588e086b754a5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3C2B1"/>
    <a:srgbClr val="FF7C80"/>
    <a:srgbClr val="FF9966"/>
    <a:srgbClr val="CAABA2"/>
    <a:srgbClr val="FFFFCC"/>
    <a:srgbClr val="FFFF66"/>
    <a:srgbClr val="CCFF99"/>
    <a:srgbClr val="CCECF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6" autoAdjust="0"/>
    <p:restoredTop sz="92740" autoAdjust="0"/>
  </p:normalViewPr>
  <p:slideViewPr>
    <p:cSldViewPr snapToGrid="0" showGuides="1">
      <p:cViewPr varScale="1">
        <p:scale>
          <a:sx n="102" d="100"/>
          <a:sy n="102" d="100"/>
        </p:scale>
        <p:origin x="1830" y="114"/>
      </p:cViewPr>
      <p:guideLst>
        <p:guide orient="horz" pos="368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2A4DD-E6C5-4446-8814-DDCEAB64F4E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E5394-4E77-4E42-BEDA-D88072962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75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D36B7-6BC9-4358-A9C9-63F4AFA82B4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DD7B4-6F0D-4FE3-8660-A7DE31D2A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6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12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13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01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44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83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44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6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54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86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64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6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39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342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29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084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1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92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34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04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70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73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66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73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08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4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89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83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349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874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03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96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835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3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17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51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62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548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61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0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07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335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3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80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408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8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96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9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1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6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1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8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5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6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98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4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2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56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68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2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SaveLoad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Earlystop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ClassWeights.ipyn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DropOutGaussNoise.ipynb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L1L2.ipynb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Exercise.ipynb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JunetaeKim/DeepLearningClass/blob/main/Week11/ExerciseSolution.ipyn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9839" y="1441108"/>
            <a:ext cx="8544322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Arial Narrow" panose="020B0606020202030204" pitchFamily="34" charset="0"/>
                <a:cs typeface="Times New Roman" panose="02020603050405020304" pitchFamily="18" charset="0"/>
              </a:rPr>
              <a:t>Drill with TensorFlow 2.x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57200" y="3476625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52800" y="3571875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75166" y="3978237"/>
            <a:ext cx="69411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Ph.D. </a:t>
            </a:r>
            <a:r>
              <a:rPr lang="en-US" altLang="ko-KR" sz="3200" b="1" dirty="0" err="1">
                <a:latin typeface="Arial Narrow" panose="020B0606020202030204" pitchFamily="34" charset="0"/>
                <a:cs typeface="Times New Roman" panose="02020603050405020304" pitchFamily="18" charset="0"/>
              </a:rPr>
              <a:t>Junetae</a:t>
            </a:r>
            <a:r>
              <a:rPr lang="en-US" altLang="ko-KR" sz="3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, Kim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Assistant professor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B9B8D-4441-4FDD-9D76-E9EA305C96FA}"/>
              </a:ext>
            </a:extLst>
          </p:cNvPr>
          <p:cNvSpPr txBox="1"/>
          <p:nvPr/>
        </p:nvSpPr>
        <p:spPr>
          <a:xfrm>
            <a:off x="4096512" y="2580947"/>
            <a:ext cx="117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Week 11</a:t>
            </a:r>
          </a:p>
        </p:txBody>
      </p:sp>
    </p:spTree>
    <p:extLst>
      <p:ext uri="{BB962C8B-B14F-4D97-AF65-F5344CB8AC3E}">
        <p14:creationId xmlns:p14="http://schemas.microsoft.com/office/powerpoint/2010/main" val="91095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23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② The same name over epochs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save_path+'WineM.hdf5’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No epoch, loss and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information are not saved in the file name.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Only the name, WineM.hdf5 is save over all epochs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244341" y="3091960"/>
            <a:ext cx="1104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4998720" y="1816798"/>
            <a:ext cx="334517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5400000">
            <a:off x="5311662" y="1653146"/>
            <a:ext cx="913351" cy="1964278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9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Drill with 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2.x and a dataset for wine classification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https://archive.ics.uci.edu/ml/datasets/wine+quality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34C7E4-CB2A-4CFB-5130-7C0B61190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58462"/>
              </p:ext>
            </p:extLst>
          </p:nvPr>
        </p:nvGraphicFramePr>
        <p:xfrm>
          <a:off x="2246404" y="2932448"/>
          <a:ext cx="4095749" cy="35471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390036303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2352687758"/>
                    </a:ext>
                  </a:extLst>
                </a:gridCol>
              </a:tblGrid>
              <a:tr h="2530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Input variables (based on physicochemical tests)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Input variables (based on physicochemical tests):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131568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fixed acidity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882177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volatile acidity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230968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citric acid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2295411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residual sugar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9969184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chlorides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7628314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free sulfur dioxide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8428943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total sulfur dioxide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6821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density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1261282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pH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732083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 sulphates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298809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alcohol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171853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 quality (score between 0 and 10)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860055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 output variable (1 = red vs</a:t>
                      </a:r>
                      <a:r>
                        <a:rPr lang="ko-KR" alt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0= white </a:t>
                      </a:r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27687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0A10A85-2598-DB55-CAFE-119EF8E7E783}"/>
              </a:ext>
            </a:extLst>
          </p:cNvPr>
          <p:cNvSpPr txBox="1"/>
          <p:nvPr/>
        </p:nvSpPr>
        <p:spPr>
          <a:xfrm>
            <a:off x="637769" y="2932448"/>
            <a:ext cx="216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-apple-system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275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A different name for each epoch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same name over epochs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10A85-2598-DB55-CAFE-119EF8E7E783}"/>
              </a:ext>
            </a:extLst>
          </p:cNvPr>
          <p:cNvSpPr txBox="1"/>
          <p:nvPr/>
        </p:nvSpPr>
        <p:spPr>
          <a:xfrm>
            <a:off x="637769" y="2932448"/>
            <a:ext cx="216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-apple-system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2ABFA-929F-6DC4-0E6D-9525D24FEED4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SaveLoad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15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 Let’s assume the losses are as shown in the graph below.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594C28-53CC-CD05-2915-2990431C5233}"/>
              </a:ext>
            </a:extLst>
          </p:cNvPr>
          <p:cNvGrpSpPr/>
          <p:nvPr/>
        </p:nvGrpSpPr>
        <p:grpSpPr>
          <a:xfrm>
            <a:off x="1970690" y="2606566"/>
            <a:ext cx="4808483" cy="3607019"/>
            <a:chOff x="2468880" y="2317531"/>
            <a:chExt cx="4327635" cy="326608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6F345FA-9282-B821-E5FC-E9C798F848E7}"/>
                </a:ext>
              </a:extLst>
            </p:cNvPr>
            <p:cNvCxnSpPr/>
            <p:nvPr/>
          </p:nvCxnSpPr>
          <p:spPr>
            <a:xfrm>
              <a:off x="2468880" y="5332589"/>
              <a:ext cx="43276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C738065-498C-15DC-92B1-9E40108F4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A7AD7CF-EC06-509B-A952-698F37AA1E82}"/>
              </a:ext>
            </a:extLst>
          </p:cNvPr>
          <p:cNvSpPr/>
          <p:nvPr/>
        </p:nvSpPr>
        <p:spPr>
          <a:xfrm>
            <a:off x="2459421" y="2861441"/>
            <a:ext cx="3752193" cy="2916621"/>
          </a:xfrm>
          <a:custGeom>
            <a:avLst/>
            <a:gdLst>
              <a:gd name="connsiteX0" fmla="*/ 0 w 3752193"/>
              <a:gd name="connsiteY0" fmla="*/ 0 h 2916621"/>
              <a:gd name="connsiteX1" fmla="*/ 220717 w 3752193"/>
              <a:gd name="connsiteY1" fmla="*/ 1647497 h 2916621"/>
              <a:gd name="connsiteX2" fmla="*/ 1190296 w 3752193"/>
              <a:gd name="connsiteY2" fmla="*/ 2293883 h 2916621"/>
              <a:gd name="connsiteX3" fmla="*/ 3752193 w 3752193"/>
              <a:gd name="connsiteY3" fmla="*/ 2916621 h 291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193" h="2916621">
                <a:moveTo>
                  <a:pt x="0" y="0"/>
                </a:moveTo>
                <a:cubicBezTo>
                  <a:pt x="11167" y="632591"/>
                  <a:pt x="22334" y="1265183"/>
                  <a:pt x="220717" y="1647497"/>
                </a:cubicBezTo>
                <a:cubicBezTo>
                  <a:pt x="419100" y="2029811"/>
                  <a:pt x="601717" y="2082362"/>
                  <a:pt x="1190296" y="2293883"/>
                </a:cubicBezTo>
                <a:cubicBezTo>
                  <a:pt x="1778875" y="2505404"/>
                  <a:pt x="2765534" y="2711012"/>
                  <a:pt x="3752193" y="29166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F42DC3B-8723-227B-95D0-9ACD81C7602E}"/>
              </a:ext>
            </a:extLst>
          </p:cNvPr>
          <p:cNvSpPr/>
          <p:nvPr/>
        </p:nvSpPr>
        <p:spPr>
          <a:xfrm>
            <a:off x="2498834" y="2829910"/>
            <a:ext cx="3665483" cy="2403430"/>
          </a:xfrm>
          <a:custGeom>
            <a:avLst/>
            <a:gdLst>
              <a:gd name="connsiteX0" fmla="*/ 0 w 3665483"/>
              <a:gd name="connsiteY0" fmla="*/ 0 h 2403430"/>
              <a:gd name="connsiteX1" fmla="*/ 31532 w 3665483"/>
              <a:gd name="connsiteY1" fmla="*/ 449318 h 2403430"/>
              <a:gd name="connsiteX2" fmla="*/ 110359 w 3665483"/>
              <a:gd name="connsiteY2" fmla="*/ 1103587 h 2403430"/>
              <a:gd name="connsiteX3" fmla="*/ 283780 w 3665483"/>
              <a:gd name="connsiteY3" fmla="*/ 1718442 h 2403430"/>
              <a:gd name="connsiteX4" fmla="*/ 748863 w 3665483"/>
              <a:gd name="connsiteY4" fmla="*/ 2088931 h 2403430"/>
              <a:gd name="connsiteX5" fmla="*/ 1600200 w 3665483"/>
              <a:gd name="connsiteY5" fmla="*/ 2349062 h 2403430"/>
              <a:gd name="connsiteX6" fmla="*/ 2262352 w 3665483"/>
              <a:gd name="connsiteY6" fmla="*/ 2396359 h 2403430"/>
              <a:gd name="connsiteX7" fmla="*/ 2908738 w 3665483"/>
              <a:gd name="connsiteY7" fmla="*/ 2246587 h 2403430"/>
              <a:gd name="connsiteX8" fmla="*/ 3665483 w 3665483"/>
              <a:gd name="connsiteY8" fmla="*/ 1852449 h 240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5483" h="2403430">
                <a:moveTo>
                  <a:pt x="0" y="0"/>
                </a:moveTo>
                <a:cubicBezTo>
                  <a:pt x="6569" y="132693"/>
                  <a:pt x="13139" y="265387"/>
                  <a:pt x="31532" y="449318"/>
                </a:cubicBezTo>
                <a:cubicBezTo>
                  <a:pt x="49925" y="633249"/>
                  <a:pt x="68318" y="892066"/>
                  <a:pt x="110359" y="1103587"/>
                </a:cubicBezTo>
                <a:cubicBezTo>
                  <a:pt x="152400" y="1315108"/>
                  <a:pt x="177363" y="1554218"/>
                  <a:pt x="283780" y="1718442"/>
                </a:cubicBezTo>
                <a:cubicBezTo>
                  <a:pt x="390197" y="1882666"/>
                  <a:pt x="529460" y="1983828"/>
                  <a:pt x="748863" y="2088931"/>
                </a:cubicBezTo>
                <a:cubicBezTo>
                  <a:pt x="968266" y="2194034"/>
                  <a:pt x="1347952" y="2297824"/>
                  <a:pt x="1600200" y="2349062"/>
                </a:cubicBezTo>
                <a:cubicBezTo>
                  <a:pt x="1852448" y="2400300"/>
                  <a:pt x="2044262" y="2413438"/>
                  <a:pt x="2262352" y="2396359"/>
                </a:cubicBezTo>
                <a:cubicBezTo>
                  <a:pt x="2480442" y="2379280"/>
                  <a:pt x="2674883" y="2337239"/>
                  <a:pt x="2908738" y="2246587"/>
                </a:cubicBezTo>
                <a:cubicBezTo>
                  <a:pt x="3142593" y="2155935"/>
                  <a:pt x="3523593" y="1937846"/>
                  <a:pt x="3665483" y="185244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EF58E-9213-92D8-0971-73DEACCE781B}"/>
              </a:ext>
            </a:extLst>
          </p:cNvPr>
          <p:cNvSpPr txBox="1"/>
          <p:nvPr/>
        </p:nvSpPr>
        <p:spPr>
          <a:xfrm>
            <a:off x="4076700" y="6000750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569DD-EF1B-7826-631D-3BE327018A85}"/>
              </a:ext>
            </a:extLst>
          </p:cNvPr>
          <p:cNvSpPr txBox="1"/>
          <p:nvPr/>
        </p:nvSpPr>
        <p:spPr>
          <a:xfrm>
            <a:off x="1649543" y="3446043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9BAE6-88C1-174C-F8A6-409DA2AEC434}"/>
              </a:ext>
            </a:extLst>
          </p:cNvPr>
          <p:cNvSpPr txBox="1"/>
          <p:nvPr/>
        </p:nvSpPr>
        <p:spPr>
          <a:xfrm>
            <a:off x="6251027" y="4465213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9CD13-3318-130E-BABA-178DB6D894BE}"/>
              </a:ext>
            </a:extLst>
          </p:cNvPr>
          <p:cNvSpPr txBox="1"/>
          <p:nvPr/>
        </p:nvSpPr>
        <p:spPr>
          <a:xfrm>
            <a:off x="6266793" y="553339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90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If you set the epochs insufficiently, the model underfit.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8749E3-A8CB-C078-1786-F03AB8901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340"/>
          <a:stretch/>
        </p:blipFill>
        <p:spPr>
          <a:xfrm>
            <a:off x="2448040" y="3067756"/>
            <a:ext cx="1418889" cy="296291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ACBD7F8-A0BD-496A-BF50-E778A24873B1}"/>
              </a:ext>
            </a:extLst>
          </p:cNvPr>
          <p:cNvGrpSpPr/>
          <p:nvPr/>
        </p:nvGrpSpPr>
        <p:grpSpPr>
          <a:xfrm>
            <a:off x="1970690" y="2843388"/>
            <a:ext cx="2190422" cy="3607019"/>
            <a:chOff x="2468880" y="2317531"/>
            <a:chExt cx="1971380" cy="3266089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43187388-3970-6D16-04DB-A14E2A3FBC03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80" y="5332589"/>
              <a:ext cx="19713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CEEAEA-D3A0-AAAC-0B53-E0584F820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8F45EED-E350-E8C9-525B-BF0A51FD8F44}"/>
              </a:ext>
            </a:extLst>
          </p:cNvPr>
          <p:cNvSpPr txBox="1"/>
          <p:nvPr/>
        </p:nvSpPr>
        <p:spPr>
          <a:xfrm>
            <a:off x="3615706" y="6250248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77F6A-E7AC-E5CA-A5C2-BAA7B079B0AD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4C8DE1-5797-D2DA-B497-0BCD874BB8DE}"/>
              </a:ext>
            </a:extLst>
          </p:cNvPr>
          <p:cNvSpPr txBox="1"/>
          <p:nvPr/>
        </p:nvSpPr>
        <p:spPr>
          <a:xfrm>
            <a:off x="3407907" y="3346830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6"/>
                </a:solidFill>
                <a:latin typeface="Arial Narrow" panose="020B0606020202030204" pitchFamily="34" charset="0"/>
              </a:rPr>
              <a:t>Underfit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26174-C6E2-82CD-5CF1-517D61D02A1C}"/>
              </a:ext>
            </a:extLst>
          </p:cNvPr>
          <p:cNvSpPr txBox="1"/>
          <p:nvPr/>
        </p:nvSpPr>
        <p:spPr>
          <a:xfrm>
            <a:off x="3057525" y="5374796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3CFFEF-1E7F-52A0-34DB-CC9057D1896C}"/>
              </a:ext>
            </a:extLst>
          </p:cNvPr>
          <p:cNvCxnSpPr/>
          <p:nvPr/>
        </p:nvCxnSpPr>
        <p:spPr>
          <a:xfrm flipV="1">
            <a:off x="3866929" y="368286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EC03D-E807-F5A7-6523-31FD5469BEB3}"/>
              </a:ext>
            </a:extLst>
          </p:cNvPr>
          <p:cNvSpPr txBox="1"/>
          <p:nvPr/>
        </p:nvSpPr>
        <p:spPr>
          <a:xfrm>
            <a:off x="3183250" y="4928285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14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If you set too many epochs, the model overfit.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BB2645-A48A-DEFD-67E2-669173D94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728"/>
          <a:stretch/>
        </p:blipFill>
        <p:spPr>
          <a:xfrm>
            <a:off x="2448040" y="3067756"/>
            <a:ext cx="3795103" cy="29629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AD0091-12B8-BFBB-3828-B1F21D052538}"/>
              </a:ext>
            </a:extLst>
          </p:cNvPr>
          <p:cNvGrpSpPr/>
          <p:nvPr/>
        </p:nvGrpSpPr>
        <p:grpSpPr>
          <a:xfrm>
            <a:off x="1970690" y="2843388"/>
            <a:ext cx="4808483" cy="3607019"/>
            <a:chOff x="2468880" y="2317531"/>
            <a:chExt cx="4327635" cy="3266089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95B8B89-0F5F-9999-ABB7-1546FEED5373}"/>
                </a:ext>
              </a:extLst>
            </p:cNvPr>
            <p:cNvCxnSpPr/>
            <p:nvPr/>
          </p:nvCxnSpPr>
          <p:spPr>
            <a:xfrm>
              <a:off x="2468880" y="5332589"/>
              <a:ext cx="43276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00B8208-AD16-CEC7-1AE3-87862677E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6FDB832-A137-097B-57DF-AD1306DA8BA4}"/>
              </a:ext>
            </a:extLst>
          </p:cNvPr>
          <p:cNvSpPr txBox="1"/>
          <p:nvPr/>
        </p:nvSpPr>
        <p:spPr>
          <a:xfrm>
            <a:off x="3615706" y="6250248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182B1B-A22C-E942-4888-3C410130D517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94DAF-4D30-094A-47D3-B84B005D2B8D}"/>
              </a:ext>
            </a:extLst>
          </p:cNvPr>
          <p:cNvSpPr txBox="1"/>
          <p:nvPr/>
        </p:nvSpPr>
        <p:spPr>
          <a:xfrm>
            <a:off x="5691349" y="5698015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778D4-F6CE-AC9A-46F0-0CC9CE13BE03}"/>
              </a:ext>
            </a:extLst>
          </p:cNvPr>
          <p:cNvSpPr txBox="1"/>
          <p:nvPr/>
        </p:nvSpPr>
        <p:spPr>
          <a:xfrm>
            <a:off x="5725449" y="3346830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6"/>
                </a:solidFill>
                <a:latin typeface="Arial Narrow" panose="020B0606020202030204" pitchFamily="34" charset="0"/>
              </a:rPr>
              <a:t>Overfit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AE4521-BEF4-7579-D677-EE81087A6B45}"/>
              </a:ext>
            </a:extLst>
          </p:cNvPr>
          <p:cNvCxnSpPr/>
          <p:nvPr/>
        </p:nvCxnSpPr>
        <p:spPr>
          <a:xfrm flipV="1">
            <a:off x="6184471" y="368286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3FBFF30-DA8E-D940-E013-47F9E4C43A44}"/>
              </a:ext>
            </a:extLst>
          </p:cNvPr>
          <p:cNvSpPr txBox="1"/>
          <p:nvPr/>
        </p:nvSpPr>
        <p:spPr>
          <a:xfrm>
            <a:off x="5500792" y="464689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15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04D6AD-7E5B-8F23-41DD-FFBF78127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3728"/>
          <a:stretch/>
        </p:blipFill>
        <p:spPr>
          <a:xfrm>
            <a:off x="2448040" y="3067756"/>
            <a:ext cx="2120165" cy="2962913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77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Since the ideal setting cannot be known in advance, rules to stop learning early must be applied.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594C28-53CC-CD05-2915-2990431C5233}"/>
              </a:ext>
            </a:extLst>
          </p:cNvPr>
          <p:cNvGrpSpPr/>
          <p:nvPr/>
        </p:nvGrpSpPr>
        <p:grpSpPr>
          <a:xfrm>
            <a:off x="1970690" y="2843388"/>
            <a:ext cx="4035972" cy="3607019"/>
            <a:chOff x="2468880" y="2317531"/>
            <a:chExt cx="3632375" cy="326608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6F345FA-9282-B821-E5FC-E9C798F848E7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80" y="5332589"/>
              <a:ext cx="363237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C738065-498C-15DC-92B1-9E40108F4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EEF58E-9213-92D8-0971-73DEACCE781B}"/>
              </a:ext>
            </a:extLst>
          </p:cNvPr>
          <p:cNvSpPr txBox="1"/>
          <p:nvPr/>
        </p:nvSpPr>
        <p:spPr>
          <a:xfrm>
            <a:off x="5476875" y="6194133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569DD-EF1B-7826-631D-3BE327018A85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96104-1620-C59F-B5EF-E3D1EB5DA9FA}"/>
              </a:ext>
            </a:extLst>
          </p:cNvPr>
          <p:cNvSpPr txBox="1"/>
          <p:nvPr/>
        </p:nvSpPr>
        <p:spPr>
          <a:xfrm>
            <a:off x="3833910" y="558622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D484B5-A184-20E9-9E53-C7AE4898C5B0}"/>
              </a:ext>
            </a:extLst>
          </p:cNvPr>
          <p:cNvSpPr txBox="1"/>
          <p:nvPr/>
        </p:nvSpPr>
        <p:spPr>
          <a:xfrm>
            <a:off x="4219542" y="3313533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Ideal-fit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FFE75D4-8424-AE1C-313D-6FC605177578}"/>
              </a:ext>
            </a:extLst>
          </p:cNvPr>
          <p:cNvCxnSpPr/>
          <p:nvPr/>
        </p:nvCxnSpPr>
        <p:spPr>
          <a:xfrm flipV="1">
            <a:off x="4580476" y="367370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6CC9BE-EF4D-93DC-FFFC-A02A5B447A7A}"/>
              </a:ext>
            </a:extLst>
          </p:cNvPr>
          <p:cNvSpPr txBox="1"/>
          <p:nvPr/>
        </p:nvSpPr>
        <p:spPr>
          <a:xfrm>
            <a:off x="4058662" y="5135628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B2EFF-E917-C4B4-EEE4-EC9EB99E6794}"/>
              </a:ext>
            </a:extLst>
          </p:cNvPr>
          <p:cNvSpPr txBox="1"/>
          <p:nvPr/>
        </p:nvSpPr>
        <p:spPr>
          <a:xfrm>
            <a:off x="4170989" y="6206175"/>
            <a:ext cx="1071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Early stop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388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143577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63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A259D5-2191-E3F3-EA7A-F478BA8302C6}"/>
              </a:ext>
            </a:extLst>
          </p:cNvPr>
          <p:cNvSpPr/>
          <p:nvPr/>
        </p:nvSpPr>
        <p:spPr>
          <a:xfrm>
            <a:off x="4831081" y="2251138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2628900" y="3067187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D4F2F85-89B9-313E-61D5-A8F6F22CDCEE}"/>
              </a:ext>
            </a:extLst>
          </p:cNvPr>
          <p:cNvCxnSpPr>
            <a:cxnSpLocks/>
          </p:cNvCxnSpPr>
          <p:nvPr/>
        </p:nvCxnSpPr>
        <p:spPr>
          <a:xfrm rot="5400000">
            <a:off x="4139532" y="1756292"/>
            <a:ext cx="468694" cy="216070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958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Patience: Number of epochs with no improvement after which training will be stopped.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5455920" y="3067187"/>
            <a:ext cx="9525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10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95546" y="1631577"/>
            <a:ext cx="7626285" cy="4099457"/>
          </a:xfrm>
          <a:prstGeom prst="roundRect">
            <a:avLst>
              <a:gd name="adj" fmla="val 6436"/>
            </a:avLst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5781" y="1518958"/>
            <a:ext cx="6863307" cy="4077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TensorFlow-based model learning control and detailed strategies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Regularization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Dropout &amp; Gaussian noise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L1 &amp; L2 regularization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526429-7C47-4997-9969-04DFBBFA4E21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22222"/>
                </a:solidFill>
                <a:latin typeface="Arial Narrow" panose="020B060602020203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097546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466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X_train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Y_train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validation_data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=(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X_test,Y_test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), epochs=200,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=300,  verbose=1, callbacks=[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A259D5-2191-E3F3-EA7A-F478BA8302C6}"/>
              </a:ext>
            </a:extLst>
          </p:cNvPr>
          <p:cNvSpPr/>
          <p:nvPr/>
        </p:nvSpPr>
        <p:spPr>
          <a:xfrm>
            <a:off x="4831081" y="2251138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2628900" y="3067187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D4F2F85-89B9-313E-61D5-A8F6F22CDCEE}"/>
              </a:ext>
            </a:extLst>
          </p:cNvPr>
          <p:cNvCxnSpPr>
            <a:cxnSpLocks/>
          </p:cNvCxnSpPr>
          <p:nvPr/>
        </p:nvCxnSpPr>
        <p:spPr>
          <a:xfrm rot="5400000">
            <a:off x="4139532" y="1756292"/>
            <a:ext cx="468694" cy="216070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C9F16F-9650-6044-9859-4CC966999107}"/>
              </a:ext>
            </a:extLst>
          </p:cNvPr>
          <p:cNvSpPr/>
          <p:nvPr/>
        </p:nvSpPr>
        <p:spPr>
          <a:xfrm>
            <a:off x="4572000" y="4329604"/>
            <a:ext cx="88223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D9DFDC-9D03-4852-B3CF-D7948CA64EFF}"/>
              </a:ext>
            </a:extLst>
          </p:cNvPr>
          <p:cNvSpPr/>
          <p:nvPr/>
        </p:nvSpPr>
        <p:spPr>
          <a:xfrm>
            <a:off x="1590567" y="3067187"/>
            <a:ext cx="88223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A9A422A-60A7-8757-EC6B-211E184C73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62719" y="2369302"/>
            <a:ext cx="907152" cy="301949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7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EC653-8E57-4007-0B20-6B158FB3CA4A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Earlystop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90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2" y="1139130"/>
                <a:ext cx="8515390" cy="3963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weights and custom loss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Motivation: Classes in most real-world data are not balanced.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Ex) Cancer incidence, death, etc. 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imbalance may affect model learning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=−[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</m:t>
                    </m:r>
                    <m:func>
                      <m:func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0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</m:oMath>
                </a14:m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2" y="1139130"/>
                <a:ext cx="8515390" cy="3963842"/>
              </a:xfrm>
              <a:prstGeom prst="rect">
                <a:avLst/>
              </a:prstGeom>
              <a:blipFill>
                <a:blip r:embed="rId3"/>
                <a:stretch>
                  <a:fillRect l="-1002" b="-4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4179496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2" y="1139130"/>
                <a:ext cx="8515390" cy="4841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weights and custom loss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imbalance may affect model learning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=−[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</m:t>
                    </m:r>
                    <m:func>
                      <m:func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0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</m:oMath>
                </a14:m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If true =[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0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, 1, 1, 1, 1, 1, 1, 1, 1, 1] and pred = 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0.7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,0.9,0.9,0.9,0.9,0.9,0.9,0.9,0.9,0.9]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</m:oMath>
                </a14:m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= 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1.2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 0.11 0.11 0.11 0.11 0.11 0.11 0.11 0.11 0.11]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= 0.22,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  <a:sym typeface="Symbol" panose="05050102010706020507" pitchFamily="18" charset="2"/>
                  </a:rPr>
                  <a:t>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Large values ​​are offset by the average.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☞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A model can be trained to predict only the majority class well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2" y="1139130"/>
                <a:ext cx="8515390" cy="4841005"/>
              </a:xfrm>
              <a:prstGeom prst="rect">
                <a:avLst/>
              </a:prstGeom>
              <a:blipFill>
                <a:blip r:embed="rId3"/>
                <a:stretch>
                  <a:fillRect l="-10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249204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67DBD-53A3-6814-5C34-403234A2046D}"/>
              </a:ext>
            </a:extLst>
          </p:cNvPr>
          <p:cNvSpPr txBox="1"/>
          <p:nvPr/>
        </p:nvSpPr>
        <p:spPr>
          <a:xfrm>
            <a:off x="1219200" y="2730104"/>
            <a:ext cx="693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def</a:t>
            </a:r>
            <a:r>
              <a:rPr lang="en-US" altLang="ko-KR" dirty="0"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CustBCE</a:t>
            </a:r>
            <a:r>
              <a:rPr lang="en-US" altLang="ko-KR" dirty="0">
                <a:latin typeface="Arial Narrow" panose="020B0606020202030204" pitchFamily="34" charset="0"/>
              </a:rPr>
              <a:t> (</a:t>
            </a:r>
            <a:r>
              <a:rPr lang="en-US" altLang="ko-KR" dirty="0" err="1">
                <a:latin typeface="Arial Narrow" panose="020B0606020202030204" pitchFamily="34" charset="0"/>
              </a:rPr>
              <a:t>y_true</a:t>
            </a:r>
            <a:r>
              <a:rPr lang="en-US" altLang="ko-KR" dirty="0"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latin typeface="Arial Narrow" panose="020B0606020202030204" pitchFamily="34" charset="0"/>
              </a:rPr>
              <a:t>y_pred</a:t>
            </a:r>
            <a:r>
              <a:rPr lang="en-US" altLang="ko-KR" dirty="0">
                <a:latin typeface="Arial Narrow" panose="020B0606020202030204" pitchFamily="34" charset="0"/>
              </a:rPr>
              <a:t>):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 err="1">
                <a:latin typeface="Arial Narrow" panose="020B0606020202030204" pitchFamily="34" charset="0"/>
              </a:rPr>
              <a:t>custom_loss</a:t>
            </a:r>
            <a:r>
              <a:rPr lang="en-US" altLang="ko-KR" dirty="0">
                <a:latin typeface="Arial Narrow" panose="020B0606020202030204" pitchFamily="34" charset="0"/>
              </a:rPr>
              <a:t> = ‘……’ 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return</a:t>
            </a:r>
            <a:r>
              <a:rPr lang="en-US" altLang="ko-KR" dirty="0">
                <a:latin typeface="Arial Narrow" panose="020B0606020202030204" pitchFamily="34" charset="0"/>
              </a:rPr>
              <a:t> custom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77CD9-5E26-F44E-0DE4-98FDD1893B3E}"/>
              </a:ext>
            </a:extLst>
          </p:cNvPr>
          <p:cNvSpPr txBox="1"/>
          <p:nvPr/>
        </p:nvSpPr>
        <p:spPr>
          <a:xfrm>
            <a:off x="1381124" y="4105960"/>
            <a:ext cx="726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compile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loss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CustBCE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optimizer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'</a:t>
            </a:r>
            <a:r>
              <a:rPr lang="ko-KR" altLang="en-US" dirty="0" err="1">
                <a:solidFill>
                  <a:srgbClr val="C00000"/>
                </a:solidFill>
                <a:latin typeface="Arial Narrow" panose="020B0606020202030204" pitchFamily="34" charset="0"/>
              </a:rPr>
              <a:t>adam</a:t>
            </a:r>
            <a:r>
              <a:rPr lang="ko-KR" altLang="en-US" dirty="0">
                <a:latin typeface="Arial Narrow" panose="020B0606020202030204" pitchFamily="34" charset="0"/>
              </a:rPr>
              <a:t>')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EBD8E8-DA1F-1BAA-0C7F-884FA22C6DA3}"/>
              </a:ext>
            </a:extLst>
          </p:cNvPr>
          <p:cNvSpPr/>
          <p:nvPr/>
        </p:nvSpPr>
        <p:spPr>
          <a:xfrm>
            <a:off x="1219200" y="2700115"/>
            <a:ext cx="2628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3F43C5-57EC-6B80-B2E6-1507B17FFB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1046" y="2724544"/>
            <a:ext cx="1010384" cy="172018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4C713A-2DFC-9B0F-E882-51DAAC249096}"/>
              </a:ext>
            </a:extLst>
          </p:cNvPr>
          <p:cNvSpPr/>
          <p:nvPr/>
        </p:nvSpPr>
        <p:spPr>
          <a:xfrm>
            <a:off x="2724150" y="4113479"/>
            <a:ext cx="123825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067DBD-53A3-6814-5C34-403234A2046D}"/>
                  </a:ext>
                </a:extLst>
              </p:cNvPr>
              <p:cNvSpPr txBox="1"/>
              <p:nvPr/>
            </p:nvSpPr>
            <p:spPr>
              <a:xfrm>
                <a:off x="1219200" y="2730104"/>
                <a:ext cx="7429500" cy="1824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def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CustBCE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(</a:t>
                </a:r>
                <a:r>
                  <a:rPr lang="en-US" altLang="ko-KR" dirty="0" err="1">
                    <a:latin typeface="Arial Narrow" panose="020B0606020202030204" pitchFamily="34" charset="0"/>
                  </a:rPr>
                  <a:t>y_true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, </a:t>
                </a:r>
                <a:r>
                  <a:rPr lang="en-US" altLang="ko-KR" dirty="0" err="1">
                    <a:latin typeface="Arial Narrow" panose="020B0606020202030204" pitchFamily="34" charset="0"/>
                  </a:rPr>
                  <a:t>y_pred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):</a:t>
                </a:r>
              </a:p>
              <a:p>
                <a:endParaRPr lang="en-US" altLang="ko-KR" dirty="0">
                  <a:latin typeface="Arial Narrow" panose="020B0606020202030204" pitchFamily="34" charset="0"/>
                </a:endParaRPr>
              </a:p>
              <a:p>
                <a:r>
                  <a:rPr lang="en-US" altLang="ko-KR" dirty="0">
                    <a:latin typeface="Arial Narrow" panose="020B0606020202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e>
                        </m:d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𝑝𝑟𝑒𝑑</m:t>
                                </m:r>
                              </m:e>
                            </m:d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lang="en-US" altLang="ko-KR" sz="16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ko-KR" sz="1600" b="0" dirty="0">
                    <a:solidFill>
                      <a:srgbClr val="22222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  <m:r>
                      <a:rPr lang="en-US" altLang="ko-KR" sz="16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Arial Narrow" panose="020B0606020202030204" pitchFamily="34" charset="0"/>
                  </a:rPr>
                  <a:t>	</a:t>
                </a:r>
              </a:p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	</a:t>
                </a:r>
              </a:p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	return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ko-KR" alt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067DBD-53A3-6814-5C34-403234A2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730104"/>
                <a:ext cx="7429500" cy="1824987"/>
              </a:xfrm>
              <a:prstGeom prst="rect">
                <a:avLst/>
              </a:prstGeom>
              <a:blipFill>
                <a:blip r:embed="rId3"/>
                <a:stretch>
                  <a:fillRect l="-656" t="-1672" b="-4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5B9CDCFA-58B9-3E6B-621B-2BDFFD78FE07}"/>
              </a:ext>
            </a:extLst>
          </p:cNvPr>
          <p:cNvSpPr/>
          <p:nvPr/>
        </p:nvSpPr>
        <p:spPr>
          <a:xfrm>
            <a:off x="4572000" y="3279228"/>
            <a:ext cx="378372" cy="378372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C5A1D74-95EC-21D2-C0F3-1A38A30AABDA}"/>
              </a:ext>
            </a:extLst>
          </p:cNvPr>
          <p:cNvSpPr/>
          <p:nvPr/>
        </p:nvSpPr>
        <p:spPr>
          <a:xfrm>
            <a:off x="7672551" y="3264225"/>
            <a:ext cx="378372" cy="378372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/>
              <p:nvPr/>
            </p:nvSpPr>
            <p:spPr>
              <a:xfrm>
                <a:off x="1853482" y="4975085"/>
                <a:ext cx="5313699" cy="1256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𝑎𝑟𝑔𝑚𝑖𝑛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ko-KR" altLang="en-US" i="1" dirty="0"/>
                                <m:t> 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𝑎𝑟𝑔𝑚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𝐶𝑙𝑎𝑠𝑠𝑅𝑎𝑡𝑒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              1                 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82" y="4975085"/>
                <a:ext cx="5313699" cy="1256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378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8449BA-B8AE-CCD7-9E86-E34ED8AF06CA}"/>
              </a:ext>
            </a:extLst>
          </p:cNvPr>
          <p:cNvSpPr/>
          <p:nvPr/>
        </p:nvSpPr>
        <p:spPr>
          <a:xfrm>
            <a:off x="1926699" y="4838150"/>
            <a:ext cx="4765764" cy="1292413"/>
          </a:xfrm>
          <a:prstGeom prst="roundRect">
            <a:avLst>
              <a:gd name="adj" fmla="val 8128"/>
            </a:avLst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/>
              <p:nvPr/>
            </p:nvSpPr>
            <p:spPr>
              <a:xfrm>
                <a:off x="1790420" y="2734862"/>
                <a:ext cx="5313699" cy="1533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𝑎𝑟𝑔𝑚𝑖𝑛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ko-KR" altLang="en-US" i="1" dirty="0"/>
                                <m:t> 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𝑎𝑟𝑔𝑚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𝐶𝑙𝑎𝑠𝑠𝑅𝑎𝑡𝑒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              1                 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b="0" i="1" dirty="0"/>
              </a:p>
              <a:p>
                <a:endParaRPr lang="ko-KR" alt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420" y="2734862"/>
                <a:ext cx="5313699" cy="1533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87D66C6-0627-1BF8-2A3B-0879EB3ACE09}"/>
              </a:ext>
            </a:extLst>
          </p:cNvPr>
          <p:cNvSpPr txBox="1"/>
          <p:nvPr/>
        </p:nvSpPr>
        <p:spPr>
          <a:xfrm>
            <a:off x="1926699" y="4877564"/>
            <a:ext cx="4765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 Narrow" panose="020B0606020202030204" pitchFamily="34" charset="0"/>
              </a:rPr>
              <a:t>ClassRate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np.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unique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Y_train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return_counts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solidFill>
                  <a:schemeClr val="accent6"/>
                </a:solidFill>
                <a:latin typeface="Arial Narrow" panose="020B0606020202030204" pitchFamily="34" charset="0"/>
              </a:rPr>
              <a:t>True</a:t>
            </a:r>
            <a:r>
              <a:rPr lang="ko-KR" altLang="en-US" dirty="0">
                <a:latin typeface="Arial Narrow" panose="020B0606020202030204" pitchFamily="34" charset="0"/>
              </a:rPr>
              <a:t>)[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1</a:t>
            </a:r>
            <a:r>
              <a:rPr lang="ko-KR" altLang="en-US" dirty="0">
                <a:latin typeface="Arial Narrow" panose="020B0606020202030204" pitchFamily="34" charset="0"/>
              </a:rPr>
              <a:t>]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WeightPara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ClassRate.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max</a:t>
            </a:r>
            <a:r>
              <a:rPr lang="ko-KR" altLang="en-US" dirty="0">
                <a:latin typeface="Arial Narrow" panose="020B0606020202030204" pitchFamily="34" charset="0"/>
              </a:rPr>
              <a:t>() / </a:t>
            </a:r>
            <a:r>
              <a:rPr lang="ko-KR" altLang="en-US" dirty="0" err="1">
                <a:latin typeface="Arial Narrow" panose="020B0606020202030204" pitchFamily="34" charset="0"/>
              </a:rPr>
              <a:t>ClassRate.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min</a:t>
            </a:r>
            <a:r>
              <a:rPr lang="ko-KR" altLang="en-US" dirty="0">
                <a:latin typeface="Arial Narrow" panose="020B0606020202030204" pitchFamily="34" charset="0"/>
              </a:rPr>
              <a:t>()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ToScaleIdx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np.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argmin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ClassRate</a:t>
            </a:r>
            <a:r>
              <a:rPr lang="ko-KR" alt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ToScaleIdx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WeightPara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3CAC5-70BD-E84C-3708-A83DF6A37B5D}"/>
              </a:ext>
            </a:extLst>
          </p:cNvPr>
          <p:cNvSpPr txBox="1"/>
          <p:nvPr/>
        </p:nvSpPr>
        <p:spPr>
          <a:xfrm>
            <a:off x="1871519" y="443108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Python code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900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67DBD-53A3-6814-5C34-403234A2046D}"/>
              </a:ext>
            </a:extLst>
          </p:cNvPr>
          <p:cNvSpPr txBox="1"/>
          <p:nvPr/>
        </p:nvSpPr>
        <p:spPr>
          <a:xfrm>
            <a:off x="1219200" y="2730104"/>
            <a:ext cx="693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def</a:t>
            </a:r>
            <a:r>
              <a:rPr lang="en-US" altLang="ko-KR" dirty="0"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CustBCE</a:t>
            </a:r>
            <a:r>
              <a:rPr lang="en-US" altLang="ko-KR" dirty="0">
                <a:latin typeface="Arial Narrow" panose="020B0606020202030204" pitchFamily="34" charset="0"/>
              </a:rPr>
              <a:t> (</a:t>
            </a:r>
            <a:r>
              <a:rPr lang="en-US" altLang="ko-KR" dirty="0" err="1">
                <a:latin typeface="Arial Narrow" panose="020B0606020202030204" pitchFamily="34" charset="0"/>
              </a:rPr>
              <a:t>y_true</a:t>
            </a:r>
            <a:r>
              <a:rPr lang="en-US" altLang="ko-KR" dirty="0"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latin typeface="Arial Narrow" panose="020B0606020202030204" pitchFamily="34" charset="0"/>
              </a:rPr>
              <a:t>y_pred</a:t>
            </a:r>
            <a:r>
              <a:rPr lang="en-US" altLang="ko-KR" dirty="0">
                <a:latin typeface="Arial Narrow" panose="020B0606020202030204" pitchFamily="34" charset="0"/>
              </a:rPr>
              <a:t>):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 err="1">
                <a:latin typeface="Arial Narrow" panose="020B0606020202030204" pitchFamily="34" charset="0"/>
              </a:rPr>
              <a:t>custom_loss</a:t>
            </a:r>
            <a:r>
              <a:rPr lang="en-US" altLang="ko-KR" dirty="0">
                <a:latin typeface="Arial Narrow" panose="020B0606020202030204" pitchFamily="34" charset="0"/>
              </a:rPr>
              <a:t> = ‘……’ 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return</a:t>
            </a:r>
            <a:r>
              <a:rPr lang="en-US" altLang="ko-KR" dirty="0">
                <a:latin typeface="Arial Narrow" panose="020B0606020202030204" pitchFamily="34" charset="0"/>
              </a:rPr>
              <a:t> custom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77CD9-5E26-F44E-0DE4-98FDD1893B3E}"/>
              </a:ext>
            </a:extLst>
          </p:cNvPr>
          <p:cNvSpPr txBox="1"/>
          <p:nvPr/>
        </p:nvSpPr>
        <p:spPr>
          <a:xfrm>
            <a:off x="1381124" y="4105960"/>
            <a:ext cx="726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compile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loss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CustBCE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optimizer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'</a:t>
            </a:r>
            <a:r>
              <a:rPr lang="ko-KR" altLang="en-US" dirty="0" err="1">
                <a:solidFill>
                  <a:srgbClr val="C00000"/>
                </a:solidFill>
                <a:latin typeface="Arial Narrow" panose="020B0606020202030204" pitchFamily="34" charset="0"/>
              </a:rPr>
              <a:t>adam</a:t>
            </a:r>
            <a:r>
              <a:rPr lang="ko-KR" altLang="en-US" dirty="0">
                <a:latin typeface="Arial Narrow" panose="020B0606020202030204" pitchFamily="34" charset="0"/>
              </a:rPr>
              <a:t>')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EBD8E8-DA1F-1BAA-0C7F-884FA22C6DA3}"/>
              </a:ext>
            </a:extLst>
          </p:cNvPr>
          <p:cNvSpPr/>
          <p:nvPr/>
        </p:nvSpPr>
        <p:spPr>
          <a:xfrm>
            <a:off x="1219200" y="2700115"/>
            <a:ext cx="2628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3F43C5-57EC-6B80-B2E6-1507B17FFB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1046" y="2724544"/>
            <a:ext cx="1010384" cy="172018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4C713A-2DFC-9B0F-E882-51DAAC249096}"/>
              </a:ext>
            </a:extLst>
          </p:cNvPr>
          <p:cNvSpPr/>
          <p:nvPr/>
        </p:nvSpPr>
        <p:spPr>
          <a:xfrm>
            <a:off x="2724150" y="4113479"/>
            <a:ext cx="123825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56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9020181" cy="104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TensorFlow function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514E1-6BB2-9017-7773-077165C35282}"/>
              </a:ext>
            </a:extLst>
          </p:cNvPr>
          <p:cNvSpPr txBox="1"/>
          <p:nvPr/>
        </p:nvSpPr>
        <p:spPr>
          <a:xfrm>
            <a:off x="979579" y="4099039"/>
            <a:ext cx="7310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>
                <a:solidFill>
                  <a:schemeClr val="accent5"/>
                </a:solidFill>
                <a:latin typeface="Arial Narrow" panose="020B0606020202030204" pitchFamily="34" charset="0"/>
              </a:rPr>
              <a:t>fit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X_train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Y_train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epochs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200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batch_size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300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class_weight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class_weight</a:t>
            </a:r>
            <a:r>
              <a:rPr lang="ko-KR" altLang="en-US" dirty="0">
                <a:latin typeface="Arial Narrow" panose="020B060602020203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D3F17-58A5-E266-21A8-0DF977998844}"/>
                  </a:ext>
                </a:extLst>
              </p:cNvPr>
              <p:cNvSpPr txBox="1"/>
              <p:nvPr/>
            </p:nvSpPr>
            <p:spPr>
              <a:xfrm>
                <a:off x="979579" y="2792978"/>
                <a:ext cx="7864582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>
                    <a:latin typeface="Arial Narrow" panose="020B0606020202030204" pitchFamily="34" charset="0"/>
                  </a:rPr>
                  <a:t>class_weight</a:t>
                </a:r>
                <a:r>
                  <a:rPr lang="ko-KR" altLang="en-US" dirty="0">
                    <a:latin typeface="Arial Narrow" panose="020B0606020202030204" pitchFamily="34" charset="0"/>
                  </a:rPr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𝑎𝑟𝑔𝑚𝑎𝑥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: 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1</a:t>
                </a:r>
                <a:r>
                  <a:rPr lang="ko-KR" altLang="en-US" dirty="0">
                    <a:latin typeface="Arial Narrow" panose="020B0606020202030204" pitchFamily="34" charset="0"/>
                  </a:rPr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D3F17-58A5-E266-21A8-0DF977998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79" y="2792978"/>
                <a:ext cx="7864582" cy="533544"/>
              </a:xfrm>
              <a:prstGeom prst="rect">
                <a:avLst/>
              </a:prstGeom>
              <a:blipFill>
                <a:blip r:embed="rId3"/>
                <a:stretch>
                  <a:fillRect l="-698"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F8209E-9D35-E1CF-EF89-0A89D81B63E6}"/>
              </a:ext>
            </a:extLst>
          </p:cNvPr>
          <p:cNvSpPr/>
          <p:nvPr/>
        </p:nvSpPr>
        <p:spPr>
          <a:xfrm>
            <a:off x="1045780" y="2848280"/>
            <a:ext cx="116139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94BB614-45C5-306F-9FFA-0540FA5DAB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24404" y="952876"/>
            <a:ext cx="835028" cy="539869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32356C1-4EC7-2C7C-86CA-D18D6922EE29}"/>
              </a:ext>
            </a:extLst>
          </p:cNvPr>
          <p:cNvSpPr/>
          <p:nvPr/>
        </p:nvSpPr>
        <p:spPr>
          <a:xfrm>
            <a:off x="5760983" y="4106558"/>
            <a:ext cx="2301108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984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Manually by making a custom loss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TensorFlow function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EC653-8E57-4007-0B20-6B158FB3CA4A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ClassWeights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80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35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Deep learning training often takes a long time, and issues may occur during training, so it is necessary to save the learning results to a hard disk.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When using TF 2.x, learning results can be saved in two ways.</a:t>
            </a: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A different name for each epoch</a:t>
            </a: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same name over epochs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2EE0453-831E-BC73-6D6F-F876F53B8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416479"/>
              </p:ext>
            </p:extLst>
          </p:nvPr>
        </p:nvGraphicFramePr>
        <p:xfrm>
          <a:off x="1583207" y="4574375"/>
          <a:ext cx="6330630" cy="1550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435">
                  <a:extLst>
                    <a:ext uri="{9D8B030D-6E8A-4147-A177-3AD203B41FA5}">
                      <a16:colId xmlns:a16="http://schemas.microsoft.com/office/drawing/2014/main" val="1308593921"/>
                    </a:ext>
                  </a:extLst>
                </a:gridCol>
                <a:gridCol w="5427195">
                  <a:extLst>
                    <a:ext uri="{9D8B030D-6E8A-4147-A177-3AD203B41FA5}">
                      <a16:colId xmlns:a16="http://schemas.microsoft.com/office/drawing/2014/main" val="2301120007"/>
                    </a:ext>
                  </a:extLst>
                </a:gridCol>
              </a:tblGrid>
              <a:tr h="77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Weights can be stored in detail on an epoch basis, but redundantly.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626584"/>
                  </a:ext>
                </a:extLst>
              </a:tr>
              <a:tr h="77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The weights are stored overwritten, so they are not detailed but not redundant.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317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935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08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What is regularization and why do we need it?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Complex models, like neural networks, prone to overfitting the training data.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Thus, adding some bias to </a:t>
            </a:r>
            <a:r>
              <a:rPr lang="ko-KR" altLang="en-US" dirty="0">
                <a:latin typeface="Arial Narrow" panose="020B0606020202030204" pitchFamily="34" charset="0"/>
              </a:rPr>
              <a:t>①</a:t>
            </a:r>
            <a:r>
              <a:rPr lang="en-US" altLang="ko-KR" dirty="0">
                <a:latin typeface="Arial Narrow" panose="020B0606020202030204" pitchFamily="34" charset="0"/>
              </a:rPr>
              <a:t>layers or</a:t>
            </a:r>
            <a:r>
              <a:rPr lang="ko-KR" altLang="en-US" dirty="0">
                <a:latin typeface="Arial Narrow" panose="020B0606020202030204" pitchFamily="34" charset="0"/>
              </a:rPr>
              <a:t> ②</a:t>
            </a:r>
            <a:r>
              <a:rPr lang="en-US" altLang="ko-KR" dirty="0">
                <a:latin typeface="Arial Narrow" panose="020B0606020202030204" pitchFamily="34" charset="0"/>
              </a:rPr>
              <a:t>an objective function to prevent it overfitting to our training data and have a good ability to generalize to new examples.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 Narrow" panose="020B0606020202030204" pitchFamily="34" charset="0"/>
              </a:rPr>
              <a:t>①</a:t>
            </a:r>
            <a:r>
              <a:rPr lang="en-US" altLang="ko-KR" dirty="0">
                <a:latin typeface="Arial Narrow" panose="020B0606020202030204" pitchFamily="34" charset="0"/>
              </a:rPr>
              <a:t>layers : Dropout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and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gaussian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noise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 Narrow" panose="020B0606020202030204" pitchFamily="34" charset="0"/>
              </a:rPr>
              <a:t>②</a:t>
            </a:r>
            <a:r>
              <a:rPr lang="en-US" altLang="ko-KR" dirty="0">
                <a:latin typeface="Arial Narrow" panose="020B0606020202030204" pitchFamily="34" charset="0"/>
              </a:rPr>
              <a:t>objective function: L1 and L2 regularization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6619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Dropout layer randomly sets input units to 0 with a frequency of rate at each step during training time,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  <p:pic>
        <p:nvPicPr>
          <p:cNvPr id="5" name="Picture 2" descr="Dropout Regularization in Deep Learning - Analytics Vidhya">
            <a:extLst>
              <a:ext uri="{FF2B5EF4-FFF2-40B4-BE49-F238E27FC236}">
                <a16:creationId xmlns:a16="http://schemas.microsoft.com/office/drawing/2014/main" id="{DEF23746-7DC6-C602-F590-7601CB3EB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6" y="2862342"/>
            <a:ext cx="5092700" cy="33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13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671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Intuition of dropout operation: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network doesn’t learn to rely on particular connections too heavily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model is trained to make constant predictions in fluctuating conditions.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  <p:pic>
        <p:nvPicPr>
          <p:cNvPr id="2" name="Picture 2" descr="Dropout Regularization in Deep Learning - Analytics Vidhya">
            <a:extLst>
              <a:ext uri="{FF2B5EF4-FFF2-40B4-BE49-F238E27FC236}">
                <a16:creationId xmlns:a16="http://schemas.microsoft.com/office/drawing/2014/main" id="{684CCD77-DB21-A71A-593D-0059C88E5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6" y="3167143"/>
            <a:ext cx="5092700" cy="33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59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415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dropout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.keras.layers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Dropout(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DRate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)(previous layer)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Drate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: Float between 0 and 1. Fraction of the input units to drop.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234065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(GS) is a natural choice as corruption process for real valued inputs,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2052" name="Picture 4" descr="Galton Board GIF | Gfycat">
            <a:extLst>
              <a:ext uri="{FF2B5EF4-FFF2-40B4-BE49-F238E27FC236}">
                <a16:creationId xmlns:a16="http://schemas.microsoft.com/office/drawing/2014/main" id="{7A41184F-EE54-DAFA-BB64-9E4AC157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48" y="2834432"/>
            <a:ext cx="5102304" cy="287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863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(GS) is a natural choice as corruption process for real valued inputs,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F1C6A4-729C-AA2C-5E2E-3149C5840180}"/>
              </a:ext>
            </a:extLst>
          </p:cNvPr>
          <p:cNvGrpSpPr/>
          <p:nvPr/>
        </p:nvGrpSpPr>
        <p:grpSpPr>
          <a:xfrm>
            <a:off x="701902" y="3344898"/>
            <a:ext cx="3320366" cy="2216827"/>
            <a:chOff x="2784257" y="4351316"/>
            <a:chExt cx="3320366" cy="221682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C176FE9-C37D-A45F-E7CD-3094CA4D705C}"/>
                </a:ext>
              </a:extLst>
            </p:cNvPr>
            <p:cNvSpPr/>
            <p:nvPr/>
          </p:nvSpPr>
          <p:spPr>
            <a:xfrm rot="16549764">
              <a:off x="2790332" y="498678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4F4B492-9569-F7E2-4F9A-6082480740D9}"/>
                </a:ext>
              </a:extLst>
            </p:cNvPr>
            <p:cNvSpPr/>
            <p:nvPr/>
          </p:nvSpPr>
          <p:spPr>
            <a:xfrm rot="16549764">
              <a:off x="2790332" y="557764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DF9C02F-950E-0EDD-5050-03F0EAEE4C29}"/>
                </a:ext>
              </a:extLst>
            </p:cNvPr>
            <p:cNvSpPr/>
            <p:nvPr/>
          </p:nvSpPr>
          <p:spPr>
            <a:xfrm rot="16549764">
              <a:off x="2790332" y="62081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25E9656-FC43-2F9B-70B8-01492059ECDF}"/>
                </a:ext>
              </a:extLst>
            </p:cNvPr>
            <p:cNvSpPr/>
            <p:nvPr/>
          </p:nvSpPr>
          <p:spPr>
            <a:xfrm rot="16549764">
              <a:off x="2784257" y="435131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47E4B7D-5EC4-B69E-C53F-D87D50D50656}"/>
                </a:ext>
              </a:extLst>
            </p:cNvPr>
            <p:cNvSpPr/>
            <p:nvPr/>
          </p:nvSpPr>
          <p:spPr>
            <a:xfrm rot="16549764">
              <a:off x="3983032" y="461370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D95F2C-291B-6A54-3956-711547BAE937}"/>
                </a:ext>
              </a:extLst>
            </p:cNvPr>
            <p:cNvSpPr/>
            <p:nvPr/>
          </p:nvSpPr>
          <p:spPr>
            <a:xfrm rot="16549764">
              <a:off x="3983032" y="5258947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3B303B5-0E79-E26D-84F8-BE303CC48A19}"/>
                </a:ext>
              </a:extLst>
            </p:cNvPr>
            <p:cNvSpPr/>
            <p:nvPr/>
          </p:nvSpPr>
          <p:spPr>
            <a:xfrm rot="16549764">
              <a:off x="3983033" y="590419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06E8737-4722-ECBD-F27F-DD5FE8B89BA4}"/>
                </a:ext>
              </a:extLst>
            </p:cNvPr>
            <p:cNvSpPr/>
            <p:nvPr/>
          </p:nvSpPr>
          <p:spPr>
            <a:xfrm rot="15994096">
              <a:off x="574462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455BDED-DFEB-8DAB-032D-4CB1B282C2CF}"/>
                </a:ext>
              </a:extLst>
            </p:cNvPr>
            <p:cNvCxnSpPr>
              <a:stCxn id="7" idx="4"/>
              <a:endCxn id="8" idx="0"/>
            </p:cNvCxnSpPr>
            <p:nvPr/>
          </p:nvCxnSpPr>
          <p:spPr>
            <a:xfrm>
              <a:off x="3143326" y="4549598"/>
              <a:ext cx="840637" cy="225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75B32F1-3180-B9A0-F795-75CBA88667F2}"/>
                </a:ext>
              </a:extLst>
            </p:cNvPr>
            <p:cNvCxnSpPr>
              <a:stCxn id="3" idx="4"/>
              <a:endCxn id="8" idx="0"/>
            </p:cNvCxnSpPr>
            <p:nvPr/>
          </p:nvCxnSpPr>
          <p:spPr>
            <a:xfrm flipV="1">
              <a:off x="3149401" y="4775420"/>
              <a:ext cx="834562" cy="409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F3A60AE-2325-2F67-7B14-7160D94928C6}"/>
                </a:ext>
              </a:extLst>
            </p:cNvPr>
            <p:cNvCxnSpPr>
              <a:stCxn id="4" idx="4"/>
              <a:endCxn id="8" idx="0"/>
            </p:cNvCxnSpPr>
            <p:nvPr/>
          </p:nvCxnSpPr>
          <p:spPr>
            <a:xfrm flipV="1">
              <a:off x="3149401" y="4775420"/>
              <a:ext cx="834562" cy="1000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A5AEEBB-C242-FFF5-A33A-0D089C90D2DF}"/>
                </a:ext>
              </a:extLst>
            </p:cNvPr>
            <p:cNvCxnSpPr>
              <a:stCxn id="5" idx="4"/>
              <a:endCxn id="8" idx="0"/>
            </p:cNvCxnSpPr>
            <p:nvPr/>
          </p:nvCxnSpPr>
          <p:spPr>
            <a:xfrm flipV="1">
              <a:off x="3149401" y="4775420"/>
              <a:ext cx="834562" cy="1631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50D7B3-E9D9-D67D-3C67-FCA96914741E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>
              <a:off x="3143326" y="4549598"/>
              <a:ext cx="840637" cy="871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49D4575-AB6F-0FAC-D778-BCF2B0844106}"/>
                </a:ext>
              </a:extLst>
            </p:cNvPr>
            <p:cNvCxnSpPr>
              <a:stCxn id="7" idx="4"/>
              <a:endCxn id="11" idx="0"/>
            </p:cNvCxnSpPr>
            <p:nvPr/>
          </p:nvCxnSpPr>
          <p:spPr>
            <a:xfrm>
              <a:off x="3143326" y="4549598"/>
              <a:ext cx="840638" cy="151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C427889-9AAB-B5B8-94DC-050BD69F62A2}"/>
                </a:ext>
              </a:extLst>
            </p:cNvPr>
            <p:cNvCxnSpPr>
              <a:stCxn id="3" idx="4"/>
              <a:endCxn id="9" idx="0"/>
            </p:cNvCxnSpPr>
            <p:nvPr/>
          </p:nvCxnSpPr>
          <p:spPr>
            <a:xfrm>
              <a:off x="3149401" y="5185065"/>
              <a:ext cx="834562" cy="23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B8ABF7D-1645-A27D-9292-5C1CD6B7FD94}"/>
                </a:ext>
              </a:extLst>
            </p:cNvPr>
            <p:cNvCxnSpPr>
              <a:stCxn id="3" idx="4"/>
              <a:endCxn id="11" idx="0"/>
            </p:cNvCxnSpPr>
            <p:nvPr/>
          </p:nvCxnSpPr>
          <p:spPr>
            <a:xfrm>
              <a:off x="3149401" y="5185065"/>
              <a:ext cx="834563" cy="880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2C7A5F7-E9AB-0228-8783-2F5E08E7BDC0}"/>
                </a:ext>
              </a:extLst>
            </p:cNvPr>
            <p:cNvCxnSpPr>
              <a:stCxn id="4" idx="4"/>
              <a:endCxn id="9" idx="0"/>
            </p:cNvCxnSpPr>
            <p:nvPr/>
          </p:nvCxnSpPr>
          <p:spPr>
            <a:xfrm flipV="1">
              <a:off x="3149401" y="5420665"/>
              <a:ext cx="834562" cy="355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3E9B2D1-5985-0716-A605-00A81144B547}"/>
                </a:ext>
              </a:extLst>
            </p:cNvPr>
            <p:cNvCxnSpPr>
              <a:stCxn id="4" idx="4"/>
              <a:endCxn id="11" idx="0"/>
            </p:cNvCxnSpPr>
            <p:nvPr/>
          </p:nvCxnSpPr>
          <p:spPr>
            <a:xfrm>
              <a:off x="3149401" y="5775928"/>
              <a:ext cx="834563" cy="289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1979409-A50A-8EDC-50D2-0743F2B18839}"/>
                </a:ext>
              </a:extLst>
            </p:cNvPr>
            <p:cNvCxnSpPr>
              <a:stCxn id="5" idx="4"/>
              <a:endCxn id="11" idx="0"/>
            </p:cNvCxnSpPr>
            <p:nvPr/>
          </p:nvCxnSpPr>
          <p:spPr>
            <a:xfrm flipV="1">
              <a:off x="3149401" y="6065910"/>
              <a:ext cx="834563" cy="340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31F2E0-84B1-A520-8A6E-D0D43CADAAEF}"/>
                </a:ext>
              </a:extLst>
            </p:cNvPr>
            <p:cNvSpPr/>
            <p:nvPr/>
          </p:nvSpPr>
          <p:spPr>
            <a:xfrm rot="16549764">
              <a:off x="4927283" y="464355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153C9FF-4B70-0ADC-DAE0-08B1697626DD}"/>
                </a:ext>
              </a:extLst>
            </p:cNvPr>
            <p:cNvSpPr/>
            <p:nvPr/>
          </p:nvSpPr>
          <p:spPr>
            <a:xfrm rot="16549764">
              <a:off x="492728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0E42938-31EA-D80A-9A84-75DD52D8118C}"/>
                </a:ext>
              </a:extLst>
            </p:cNvPr>
            <p:cNvSpPr/>
            <p:nvPr/>
          </p:nvSpPr>
          <p:spPr>
            <a:xfrm rot="16549764">
              <a:off x="4927284" y="59340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22E624F-9BCD-1AB5-4053-FA632CEBFB06}"/>
                </a:ext>
              </a:extLst>
            </p:cNvPr>
            <p:cNvCxnSpPr>
              <a:stCxn id="8" idx="4"/>
              <a:endCxn id="24" idx="0"/>
            </p:cNvCxnSpPr>
            <p:nvPr/>
          </p:nvCxnSpPr>
          <p:spPr>
            <a:xfrm flipV="1">
              <a:off x="4342101" y="480527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7E2A80A-0486-D190-12B6-44E0B711C5D3}"/>
                </a:ext>
              </a:extLst>
            </p:cNvPr>
            <p:cNvCxnSpPr>
              <a:stCxn id="8" idx="4"/>
              <a:endCxn id="25" idx="0"/>
            </p:cNvCxnSpPr>
            <p:nvPr/>
          </p:nvCxnSpPr>
          <p:spPr>
            <a:xfrm>
              <a:off x="4342101" y="4811984"/>
              <a:ext cx="586113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608E8B8-46BE-4391-7238-1DB6675431C2}"/>
                </a:ext>
              </a:extLst>
            </p:cNvPr>
            <p:cNvCxnSpPr>
              <a:stCxn id="8" idx="4"/>
              <a:endCxn id="26" idx="0"/>
            </p:cNvCxnSpPr>
            <p:nvPr/>
          </p:nvCxnSpPr>
          <p:spPr>
            <a:xfrm>
              <a:off x="4342101" y="4811984"/>
              <a:ext cx="586114" cy="1283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AC2C0D3-73E5-F195-5F5C-49384F6A47D3}"/>
                </a:ext>
              </a:extLst>
            </p:cNvPr>
            <p:cNvCxnSpPr>
              <a:stCxn id="9" idx="4"/>
              <a:endCxn id="24" idx="0"/>
            </p:cNvCxnSpPr>
            <p:nvPr/>
          </p:nvCxnSpPr>
          <p:spPr>
            <a:xfrm flipV="1">
              <a:off x="4342101" y="4805271"/>
              <a:ext cx="586113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426D0A5-3C12-2647-6D3D-8A7FFE46BF51}"/>
                </a:ext>
              </a:extLst>
            </p:cNvPr>
            <p:cNvCxnSpPr>
              <a:stCxn id="9" idx="4"/>
              <a:endCxn id="25" idx="0"/>
            </p:cNvCxnSpPr>
            <p:nvPr/>
          </p:nvCxnSpPr>
          <p:spPr>
            <a:xfrm flipV="1">
              <a:off x="4342101" y="5450516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16FF9F9-1BDA-CF70-58B9-F2283D352590}"/>
                </a:ext>
              </a:extLst>
            </p:cNvPr>
            <p:cNvCxnSpPr>
              <a:stCxn id="9" idx="4"/>
              <a:endCxn id="26" idx="0"/>
            </p:cNvCxnSpPr>
            <p:nvPr/>
          </p:nvCxnSpPr>
          <p:spPr>
            <a:xfrm>
              <a:off x="4342101" y="5457229"/>
              <a:ext cx="586114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808BF36-3C85-6D49-8F8F-4A165565ED04}"/>
                </a:ext>
              </a:extLst>
            </p:cNvPr>
            <p:cNvCxnSpPr>
              <a:stCxn id="11" idx="4"/>
              <a:endCxn id="24" idx="0"/>
            </p:cNvCxnSpPr>
            <p:nvPr/>
          </p:nvCxnSpPr>
          <p:spPr>
            <a:xfrm flipV="1">
              <a:off x="4342102" y="4805271"/>
              <a:ext cx="586112" cy="1297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6C704C2-AD84-DAEC-1B65-D2E830AF4133}"/>
                </a:ext>
              </a:extLst>
            </p:cNvPr>
            <p:cNvCxnSpPr>
              <a:stCxn id="11" idx="4"/>
              <a:endCxn id="25" idx="0"/>
            </p:cNvCxnSpPr>
            <p:nvPr/>
          </p:nvCxnSpPr>
          <p:spPr>
            <a:xfrm flipV="1">
              <a:off x="4342102" y="5450516"/>
              <a:ext cx="586112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A50B603-7525-787A-692F-9CB6782B5BC6}"/>
                </a:ext>
              </a:extLst>
            </p:cNvPr>
            <p:cNvCxnSpPr>
              <a:stCxn id="11" idx="4"/>
              <a:endCxn id="26" idx="0"/>
            </p:cNvCxnSpPr>
            <p:nvPr/>
          </p:nvCxnSpPr>
          <p:spPr>
            <a:xfrm flipV="1">
              <a:off x="4342102" y="609576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9C268A4-0AC5-09E7-8112-DBF35D5B0264}"/>
                </a:ext>
              </a:extLst>
            </p:cNvPr>
            <p:cNvCxnSpPr>
              <a:cxnSpLocks/>
              <a:stCxn id="24" idx="4"/>
              <a:endCxn id="12" idx="0"/>
            </p:cNvCxnSpPr>
            <p:nvPr/>
          </p:nvCxnSpPr>
          <p:spPr>
            <a:xfrm>
              <a:off x="5286352" y="4841835"/>
              <a:ext cx="458594" cy="6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25A6CC8-5503-9E1A-0603-29795A0440B6}"/>
                </a:ext>
              </a:extLst>
            </p:cNvPr>
            <p:cNvCxnSpPr>
              <a:cxnSpLocks/>
              <a:stCxn id="25" idx="4"/>
              <a:endCxn id="12" idx="0"/>
            </p:cNvCxnSpPr>
            <p:nvPr/>
          </p:nvCxnSpPr>
          <p:spPr>
            <a:xfrm flipV="1">
              <a:off x="5286352" y="5479573"/>
              <a:ext cx="458594" cy="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1005C90E-C82A-E573-719F-7AD0C461489A}"/>
                </a:ext>
              </a:extLst>
            </p:cNvPr>
            <p:cNvCxnSpPr>
              <a:cxnSpLocks/>
              <a:stCxn id="26" idx="4"/>
              <a:endCxn id="12" idx="0"/>
            </p:cNvCxnSpPr>
            <p:nvPr/>
          </p:nvCxnSpPr>
          <p:spPr>
            <a:xfrm flipV="1">
              <a:off x="5286353" y="5479573"/>
              <a:ext cx="458593" cy="652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5" name="그룹 2074">
            <a:extLst>
              <a:ext uri="{FF2B5EF4-FFF2-40B4-BE49-F238E27FC236}">
                <a16:creationId xmlns:a16="http://schemas.microsoft.com/office/drawing/2014/main" id="{AD74F594-6A4A-23CD-B615-1A54E00B7D51}"/>
              </a:ext>
            </a:extLst>
          </p:cNvPr>
          <p:cNvGrpSpPr/>
          <p:nvPr/>
        </p:nvGrpSpPr>
        <p:grpSpPr>
          <a:xfrm>
            <a:off x="5441491" y="3327546"/>
            <a:ext cx="3320366" cy="2216827"/>
            <a:chOff x="2784257" y="4351316"/>
            <a:chExt cx="3320366" cy="2216827"/>
          </a:xfrm>
        </p:grpSpPr>
        <p:sp>
          <p:nvSpPr>
            <p:cNvPr id="2076" name="타원 2075">
              <a:extLst>
                <a:ext uri="{FF2B5EF4-FFF2-40B4-BE49-F238E27FC236}">
                  <a16:creationId xmlns:a16="http://schemas.microsoft.com/office/drawing/2014/main" id="{89476C55-08DB-6F3F-CB1F-A9055C8CF0AE}"/>
                </a:ext>
              </a:extLst>
            </p:cNvPr>
            <p:cNvSpPr/>
            <p:nvPr/>
          </p:nvSpPr>
          <p:spPr>
            <a:xfrm rot="16549764">
              <a:off x="2790332" y="498678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7" name="타원 2076">
              <a:extLst>
                <a:ext uri="{FF2B5EF4-FFF2-40B4-BE49-F238E27FC236}">
                  <a16:creationId xmlns:a16="http://schemas.microsoft.com/office/drawing/2014/main" id="{1C246810-3F58-7B77-6619-98A884C7A4E2}"/>
                </a:ext>
              </a:extLst>
            </p:cNvPr>
            <p:cNvSpPr/>
            <p:nvPr/>
          </p:nvSpPr>
          <p:spPr>
            <a:xfrm rot="16549764">
              <a:off x="2790332" y="557764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8" name="타원 2077">
              <a:extLst>
                <a:ext uri="{FF2B5EF4-FFF2-40B4-BE49-F238E27FC236}">
                  <a16:creationId xmlns:a16="http://schemas.microsoft.com/office/drawing/2014/main" id="{02BF3977-62FF-0531-9FF7-990404B42814}"/>
                </a:ext>
              </a:extLst>
            </p:cNvPr>
            <p:cNvSpPr/>
            <p:nvPr/>
          </p:nvSpPr>
          <p:spPr>
            <a:xfrm rot="16549764">
              <a:off x="2790332" y="62081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9" name="타원 2078">
              <a:extLst>
                <a:ext uri="{FF2B5EF4-FFF2-40B4-BE49-F238E27FC236}">
                  <a16:creationId xmlns:a16="http://schemas.microsoft.com/office/drawing/2014/main" id="{749AE3ED-8CE7-5D7A-9CAE-DDC0E4AE19F2}"/>
                </a:ext>
              </a:extLst>
            </p:cNvPr>
            <p:cNvSpPr/>
            <p:nvPr/>
          </p:nvSpPr>
          <p:spPr>
            <a:xfrm rot="16549764">
              <a:off x="2784257" y="435131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0" name="타원 2079">
              <a:extLst>
                <a:ext uri="{FF2B5EF4-FFF2-40B4-BE49-F238E27FC236}">
                  <a16:creationId xmlns:a16="http://schemas.microsoft.com/office/drawing/2014/main" id="{038BECCE-1116-C497-DB0A-1E15423F44E6}"/>
                </a:ext>
              </a:extLst>
            </p:cNvPr>
            <p:cNvSpPr/>
            <p:nvPr/>
          </p:nvSpPr>
          <p:spPr>
            <a:xfrm rot="16549764">
              <a:off x="3983032" y="461370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1" name="타원 2080">
              <a:extLst>
                <a:ext uri="{FF2B5EF4-FFF2-40B4-BE49-F238E27FC236}">
                  <a16:creationId xmlns:a16="http://schemas.microsoft.com/office/drawing/2014/main" id="{2FC055A4-D374-90BE-10F3-D5B37B048988}"/>
                </a:ext>
              </a:extLst>
            </p:cNvPr>
            <p:cNvSpPr/>
            <p:nvPr/>
          </p:nvSpPr>
          <p:spPr>
            <a:xfrm rot="16549764">
              <a:off x="3983032" y="5258947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2" name="타원 2081">
              <a:extLst>
                <a:ext uri="{FF2B5EF4-FFF2-40B4-BE49-F238E27FC236}">
                  <a16:creationId xmlns:a16="http://schemas.microsoft.com/office/drawing/2014/main" id="{DB20D784-4678-3A5B-3FC0-D971378E29B6}"/>
                </a:ext>
              </a:extLst>
            </p:cNvPr>
            <p:cNvSpPr/>
            <p:nvPr/>
          </p:nvSpPr>
          <p:spPr>
            <a:xfrm rot="16549764">
              <a:off x="3983033" y="590419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3" name="타원 2082">
              <a:extLst>
                <a:ext uri="{FF2B5EF4-FFF2-40B4-BE49-F238E27FC236}">
                  <a16:creationId xmlns:a16="http://schemas.microsoft.com/office/drawing/2014/main" id="{ED6E6E9F-EC27-3B99-C765-A34150466834}"/>
                </a:ext>
              </a:extLst>
            </p:cNvPr>
            <p:cNvSpPr/>
            <p:nvPr/>
          </p:nvSpPr>
          <p:spPr>
            <a:xfrm rot="15994096">
              <a:off x="574462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84" name="직선 화살표 연결선 2083">
              <a:extLst>
                <a:ext uri="{FF2B5EF4-FFF2-40B4-BE49-F238E27FC236}">
                  <a16:creationId xmlns:a16="http://schemas.microsoft.com/office/drawing/2014/main" id="{91C37B12-EB21-0C5D-34AE-53E3F4C14965}"/>
                </a:ext>
              </a:extLst>
            </p:cNvPr>
            <p:cNvCxnSpPr>
              <a:stCxn id="2079" idx="4"/>
              <a:endCxn id="2080" idx="0"/>
            </p:cNvCxnSpPr>
            <p:nvPr/>
          </p:nvCxnSpPr>
          <p:spPr>
            <a:xfrm>
              <a:off x="3143326" y="4549598"/>
              <a:ext cx="840637" cy="225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직선 화살표 연결선 2084">
              <a:extLst>
                <a:ext uri="{FF2B5EF4-FFF2-40B4-BE49-F238E27FC236}">
                  <a16:creationId xmlns:a16="http://schemas.microsoft.com/office/drawing/2014/main" id="{81CA81EA-44D4-48E1-39FE-ABD1FEC0E3C8}"/>
                </a:ext>
              </a:extLst>
            </p:cNvPr>
            <p:cNvCxnSpPr>
              <a:stCxn id="2076" idx="4"/>
              <a:endCxn id="2080" idx="0"/>
            </p:cNvCxnSpPr>
            <p:nvPr/>
          </p:nvCxnSpPr>
          <p:spPr>
            <a:xfrm flipV="1">
              <a:off x="3149401" y="4775420"/>
              <a:ext cx="834562" cy="409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직선 화살표 연결선 2085">
              <a:extLst>
                <a:ext uri="{FF2B5EF4-FFF2-40B4-BE49-F238E27FC236}">
                  <a16:creationId xmlns:a16="http://schemas.microsoft.com/office/drawing/2014/main" id="{9491313C-7673-6707-15FA-612090FF2A97}"/>
                </a:ext>
              </a:extLst>
            </p:cNvPr>
            <p:cNvCxnSpPr>
              <a:stCxn id="2077" idx="4"/>
              <a:endCxn id="2080" idx="0"/>
            </p:cNvCxnSpPr>
            <p:nvPr/>
          </p:nvCxnSpPr>
          <p:spPr>
            <a:xfrm flipV="1">
              <a:off x="3149401" y="4775420"/>
              <a:ext cx="834562" cy="1000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7" name="직선 화살표 연결선 2086">
              <a:extLst>
                <a:ext uri="{FF2B5EF4-FFF2-40B4-BE49-F238E27FC236}">
                  <a16:creationId xmlns:a16="http://schemas.microsoft.com/office/drawing/2014/main" id="{FDBDDEF4-2D87-09B9-9755-922CAD9F9EA7}"/>
                </a:ext>
              </a:extLst>
            </p:cNvPr>
            <p:cNvCxnSpPr>
              <a:stCxn id="2078" idx="4"/>
              <a:endCxn id="2080" idx="0"/>
            </p:cNvCxnSpPr>
            <p:nvPr/>
          </p:nvCxnSpPr>
          <p:spPr>
            <a:xfrm flipV="1">
              <a:off x="3149401" y="4775420"/>
              <a:ext cx="834562" cy="1631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8" name="직선 화살표 연결선 2087">
              <a:extLst>
                <a:ext uri="{FF2B5EF4-FFF2-40B4-BE49-F238E27FC236}">
                  <a16:creationId xmlns:a16="http://schemas.microsoft.com/office/drawing/2014/main" id="{53F9373B-162F-F4BB-B455-3328BF68FC12}"/>
                </a:ext>
              </a:extLst>
            </p:cNvPr>
            <p:cNvCxnSpPr>
              <a:stCxn id="2079" idx="4"/>
              <a:endCxn id="2081" idx="0"/>
            </p:cNvCxnSpPr>
            <p:nvPr/>
          </p:nvCxnSpPr>
          <p:spPr>
            <a:xfrm>
              <a:off x="3143326" y="4549598"/>
              <a:ext cx="840637" cy="871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직선 화살표 연결선 2088">
              <a:extLst>
                <a:ext uri="{FF2B5EF4-FFF2-40B4-BE49-F238E27FC236}">
                  <a16:creationId xmlns:a16="http://schemas.microsoft.com/office/drawing/2014/main" id="{B702A4CD-CFF1-38FC-38B0-D997219F2705}"/>
                </a:ext>
              </a:extLst>
            </p:cNvPr>
            <p:cNvCxnSpPr>
              <a:stCxn id="2079" idx="4"/>
              <a:endCxn id="2082" idx="0"/>
            </p:cNvCxnSpPr>
            <p:nvPr/>
          </p:nvCxnSpPr>
          <p:spPr>
            <a:xfrm>
              <a:off x="3143326" y="4549598"/>
              <a:ext cx="840638" cy="151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직선 화살표 연결선 2089">
              <a:extLst>
                <a:ext uri="{FF2B5EF4-FFF2-40B4-BE49-F238E27FC236}">
                  <a16:creationId xmlns:a16="http://schemas.microsoft.com/office/drawing/2014/main" id="{D0B7A7FB-F6D4-3625-F4CE-4FAFC57995DC}"/>
                </a:ext>
              </a:extLst>
            </p:cNvPr>
            <p:cNvCxnSpPr>
              <a:stCxn id="2076" idx="4"/>
              <a:endCxn id="2081" idx="0"/>
            </p:cNvCxnSpPr>
            <p:nvPr/>
          </p:nvCxnSpPr>
          <p:spPr>
            <a:xfrm>
              <a:off x="3149401" y="5185065"/>
              <a:ext cx="834562" cy="23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직선 화살표 연결선 2090">
              <a:extLst>
                <a:ext uri="{FF2B5EF4-FFF2-40B4-BE49-F238E27FC236}">
                  <a16:creationId xmlns:a16="http://schemas.microsoft.com/office/drawing/2014/main" id="{DA5DD15A-94F3-8912-8494-BC5281B66226}"/>
                </a:ext>
              </a:extLst>
            </p:cNvPr>
            <p:cNvCxnSpPr>
              <a:stCxn id="2076" idx="4"/>
              <a:endCxn id="2082" idx="0"/>
            </p:cNvCxnSpPr>
            <p:nvPr/>
          </p:nvCxnSpPr>
          <p:spPr>
            <a:xfrm>
              <a:off x="3149401" y="5185065"/>
              <a:ext cx="834563" cy="880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2" name="직선 화살표 연결선 2091">
              <a:extLst>
                <a:ext uri="{FF2B5EF4-FFF2-40B4-BE49-F238E27FC236}">
                  <a16:creationId xmlns:a16="http://schemas.microsoft.com/office/drawing/2014/main" id="{9F9D68F4-434B-A4FD-7EE0-756C26BBDF43}"/>
                </a:ext>
              </a:extLst>
            </p:cNvPr>
            <p:cNvCxnSpPr>
              <a:stCxn id="2077" idx="4"/>
              <a:endCxn id="2081" idx="0"/>
            </p:cNvCxnSpPr>
            <p:nvPr/>
          </p:nvCxnSpPr>
          <p:spPr>
            <a:xfrm flipV="1">
              <a:off x="3149401" y="5420665"/>
              <a:ext cx="834562" cy="355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직선 화살표 연결선 2092">
              <a:extLst>
                <a:ext uri="{FF2B5EF4-FFF2-40B4-BE49-F238E27FC236}">
                  <a16:creationId xmlns:a16="http://schemas.microsoft.com/office/drawing/2014/main" id="{1122548A-DC62-D1BD-D8F8-317001A22A1B}"/>
                </a:ext>
              </a:extLst>
            </p:cNvPr>
            <p:cNvCxnSpPr>
              <a:stCxn id="2077" idx="4"/>
              <a:endCxn id="2082" idx="0"/>
            </p:cNvCxnSpPr>
            <p:nvPr/>
          </p:nvCxnSpPr>
          <p:spPr>
            <a:xfrm>
              <a:off x="3149401" y="5775928"/>
              <a:ext cx="834563" cy="289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직선 화살표 연결선 2093">
              <a:extLst>
                <a:ext uri="{FF2B5EF4-FFF2-40B4-BE49-F238E27FC236}">
                  <a16:creationId xmlns:a16="http://schemas.microsoft.com/office/drawing/2014/main" id="{070D4518-2DBB-1744-3B2F-09E9254D995E}"/>
                </a:ext>
              </a:extLst>
            </p:cNvPr>
            <p:cNvCxnSpPr>
              <a:stCxn id="2078" idx="4"/>
              <a:endCxn id="2082" idx="0"/>
            </p:cNvCxnSpPr>
            <p:nvPr/>
          </p:nvCxnSpPr>
          <p:spPr>
            <a:xfrm flipV="1">
              <a:off x="3149401" y="6065910"/>
              <a:ext cx="834563" cy="340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5" name="타원 2094">
              <a:extLst>
                <a:ext uri="{FF2B5EF4-FFF2-40B4-BE49-F238E27FC236}">
                  <a16:creationId xmlns:a16="http://schemas.microsoft.com/office/drawing/2014/main" id="{384BB9B1-F0DB-D23D-7F99-E8611C48DA20}"/>
                </a:ext>
              </a:extLst>
            </p:cNvPr>
            <p:cNvSpPr/>
            <p:nvPr/>
          </p:nvSpPr>
          <p:spPr>
            <a:xfrm rot="16549764">
              <a:off x="4927283" y="464355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6" name="타원 2095">
              <a:extLst>
                <a:ext uri="{FF2B5EF4-FFF2-40B4-BE49-F238E27FC236}">
                  <a16:creationId xmlns:a16="http://schemas.microsoft.com/office/drawing/2014/main" id="{4CB39E19-9775-A377-E7B7-3027349057F5}"/>
                </a:ext>
              </a:extLst>
            </p:cNvPr>
            <p:cNvSpPr/>
            <p:nvPr/>
          </p:nvSpPr>
          <p:spPr>
            <a:xfrm rot="16549764">
              <a:off x="492728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7" name="타원 2096">
              <a:extLst>
                <a:ext uri="{FF2B5EF4-FFF2-40B4-BE49-F238E27FC236}">
                  <a16:creationId xmlns:a16="http://schemas.microsoft.com/office/drawing/2014/main" id="{4A561D64-A779-B8D9-51B0-6D15270CCA7F}"/>
                </a:ext>
              </a:extLst>
            </p:cNvPr>
            <p:cNvSpPr/>
            <p:nvPr/>
          </p:nvSpPr>
          <p:spPr>
            <a:xfrm rot="16549764">
              <a:off x="4927284" y="59340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98" name="직선 화살표 연결선 2097">
              <a:extLst>
                <a:ext uri="{FF2B5EF4-FFF2-40B4-BE49-F238E27FC236}">
                  <a16:creationId xmlns:a16="http://schemas.microsoft.com/office/drawing/2014/main" id="{BE8E97B7-E5E4-539A-846A-429D66219A2B}"/>
                </a:ext>
              </a:extLst>
            </p:cNvPr>
            <p:cNvCxnSpPr>
              <a:stCxn id="2080" idx="4"/>
              <a:endCxn id="2095" idx="0"/>
            </p:cNvCxnSpPr>
            <p:nvPr/>
          </p:nvCxnSpPr>
          <p:spPr>
            <a:xfrm flipV="1">
              <a:off x="4342101" y="480527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9" name="직선 화살표 연결선 2098">
              <a:extLst>
                <a:ext uri="{FF2B5EF4-FFF2-40B4-BE49-F238E27FC236}">
                  <a16:creationId xmlns:a16="http://schemas.microsoft.com/office/drawing/2014/main" id="{8F524955-C534-B513-5A30-89BF68542C8F}"/>
                </a:ext>
              </a:extLst>
            </p:cNvPr>
            <p:cNvCxnSpPr>
              <a:stCxn id="2080" idx="4"/>
              <a:endCxn id="2096" idx="0"/>
            </p:cNvCxnSpPr>
            <p:nvPr/>
          </p:nvCxnSpPr>
          <p:spPr>
            <a:xfrm>
              <a:off x="4342101" y="4811984"/>
              <a:ext cx="586113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0" name="직선 화살표 연결선 2099">
              <a:extLst>
                <a:ext uri="{FF2B5EF4-FFF2-40B4-BE49-F238E27FC236}">
                  <a16:creationId xmlns:a16="http://schemas.microsoft.com/office/drawing/2014/main" id="{8A975AA0-5972-57D8-4441-AB1445AB300A}"/>
                </a:ext>
              </a:extLst>
            </p:cNvPr>
            <p:cNvCxnSpPr>
              <a:stCxn id="2080" idx="4"/>
              <a:endCxn id="2097" idx="0"/>
            </p:cNvCxnSpPr>
            <p:nvPr/>
          </p:nvCxnSpPr>
          <p:spPr>
            <a:xfrm>
              <a:off x="4342101" y="4811984"/>
              <a:ext cx="586114" cy="1283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" name="직선 화살표 연결선 2100">
              <a:extLst>
                <a:ext uri="{FF2B5EF4-FFF2-40B4-BE49-F238E27FC236}">
                  <a16:creationId xmlns:a16="http://schemas.microsoft.com/office/drawing/2014/main" id="{AAA2167C-BC7F-75C0-F534-928439985298}"/>
                </a:ext>
              </a:extLst>
            </p:cNvPr>
            <p:cNvCxnSpPr>
              <a:stCxn id="2081" idx="4"/>
              <a:endCxn id="2095" idx="0"/>
            </p:cNvCxnSpPr>
            <p:nvPr/>
          </p:nvCxnSpPr>
          <p:spPr>
            <a:xfrm flipV="1">
              <a:off x="4342101" y="4805271"/>
              <a:ext cx="586113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직선 화살표 연결선 2101">
              <a:extLst>
                <a:ext uri="{FF2B5EF4-FFF2-40B4-BE49-F238E27FC236}">
                  <a16:creationId xmlns:a16="http://schemas.microsoft.com/office/drawing/2014/main" id="{0E49E3A8-0994-37AD-3F0E-DEF1C0005B4C}"/>
                </a:ext>
              </a:extLst>
            </p:cNvPr>
            <p:cNvCxnSpPr>
              <a:stCxn id="2081" idx="4"/>
              <a:endCxn id="2096" idx="0"/>
            </p:cNvCxnSpPr>
            <p:nvPr/>
          </p:nvCxnSpPr>
          <p:spPr>
            <a:xfrm flipV="1">
              <a:off x="4342101" y="5450516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직선 화살표 연결선 2102">
              <a:extLst>
                <a:ext uri="{FF2B5EF4-FFF2-40B4-BE49-F238E27FC236}">
                  <a16:creationId xmlns:a16="http://schemas.microsoft.com/office/drawing/2014/main" id="{144D023A-15CF-1152-C157-F0BE55F7E910}"/>
                </a:ext>
              </a:extLst>
            </p:cNvPr>
            <p:cNvCxnSpPr>
              <a:stCxn id="2081" idx="4"/>
              <a:endCxn id="2097" idx="0"/>
            </p:cNvCxnSpPr>
            <p:nvPr/>
          </p:nvCxnSpPr>
          <p:spPr>
            <a:xfrm>
              <a:off x="4342101" y="5457229"/>
              <a:ext cx="586114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직선 화살표 연결선 2103">
              <a:extLst>
                <a:ext uri="{FF2B5EF4-FFF2-40B4-BE49-F238E27FC236}">
                  <a16:creationId xmlns:a16="http://schemas.microsoft.com/office/drawing/2014/main" id="{866A9B89-4521-118C-EC79-E259BE037842}"/>
                </a:ext>
              </a:extLst>
            </p:cNvPr>
            <p:cNvCxnSpPr>
              <a:stCxn id="2082" idx="4"/>
              <a:endCxn id="2095" idx="0"/>
            </p:cNvCxnSpPr>
            <p:nvPr/>
          </p:nvCxnSpPr>
          <p:spPr>
            <a:xfrm flipV="1">
              <a:off x="4342102" y="4805271"/>
              <a:ext cx="586112" cy="1297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직선 화살표 연결선 2104">
              <a:extLst>
                <a:ext uri="{FF2B5EF4-FFF2-40B4-BE49-F238E27FC236}">
                  <a16:creationId xmlns:a16="http://schemas.microsoft.com/office/drawing/2014/main" id="{F93A2869-E0A7-FD6F-10DD-EDD6D1DD2E56}"/>
                </a:ext>
              </a:extLst>
            </p:cNvPr>
            <p:cNvCxnSpPr>
              <a:stCxn id="2082" idx="4"/>
              <a:endCxn id="2096" idx="0"/>
            </p:cNvCxnSpPr>
            <p:nvPr/>
          </p:nvCxnSpPr>
          <p:spPr>
            <a:xfrm flipV="1">
              <a:off x="4342102" y="5450516"/>
              <a:ext cx="586112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6" name="직선 화살표 연결선 2105">
              <a:extLst>
                <a:ext uri="{FF2B5EF4-FFF2-40B4-BE49-F238E27FC236}">
                  <a16:creationId xmlns:a16="http://schemas.microsoft.com/office/drawing/2014/main" id="{98052D40-129A-0149-2A91-1D1974A69F42}"/>
                </a:ext>
              </a:extLst>
            </p:cNvPr>
            <p:cNvCxnSpPr>
              <a:stCxn id="2082" idx="4"/>
              <a:endCxn id="2097" idx="0"/>
            </p:cNvCxnSpPr>
            <p:nvPr/>
          </p:nvCxnSpPr>
          <p:spPr>
            <a:xfrm flipV="1">
              <a:off x="4342102" y="609576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직선 화살표 연결선 2106">
              <a:extLst>
                <a:ext uri="{FF2B5EF4-FFF2-40B4-BE49-F238E27FC236}">
                  <a16:creationId xmlns:a16="http://schemas.microsoft.com/office/drawing/2014/main" id="{124B0639-F8C0-C483-E7B2-46602836D1A3}"/>
                </a:ext>
              </a:extLst>
            </p:cNvPr>
            <p:cNvCxnSpPr>
              <a:cxnSpLocks/>
              <a:stCxn id="2095" idx="4"/>
              <a:endCxn id="2083" idx="0"/>
            </p:cNvCxnSpPr>
            <p:nvPr/>
          </p:nvCxnSpPr>
          <p:spPr>
            <a:xfrm>
              <a:off x="5286352" y="4841835"/>
              <a:ext cx="458594" cy="6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8" name="직선 화살표 연결선 2107">
              <a:extLst>
                <a:ext uri="{FF2B5EF4-FFF2-40B4-BE49-F238E27FC236}">
                  <a16:creationId xmlns:a16="http://schemas.microsoft.com/office/drawing/2014/main" id="{8C3ED03E-C718-294C-5687-176FCAE0ABD9}"/>
                </a:ext>
              </a:extLst>
            </p:cNvPr>
            <p:cNvCxnSpPr>
              <a:cxnSpLocks/>
              <a:stCxn id="2096" idx="4"/>
              <a:endCxn id="2083" idx="0"/>
            </p:cNvCxnSpPr>
            <p:nvPr/>
          </p:nvCxnSpPr>
          <p:spPr>
            <a:xfrm flipV="1">
              <a:off x="5286352" y="5479573"/>
              <a:ext cx="458594" cy="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" name="직선 화살표 연결선 2108">
              <a:extLst>
                <a:ext uri="{FF2B5EF4-FFF2-40B4-BE49-F238E27FC236}">
                  <a16:creationId xmlns:a16="http://schemas.microsoft.com/office/drawing/2014/main" id="{F03C994E-2A5D-FCFF-D644-A08DC2637943}"/>
                </a:ext>
              </a:extLst>
            </p:cNvPr>
            <p:cNvCxnSpPr>
              <a:cxnSpLocks/>
              <a:stCxn id="2097" idx="4"/>
              <a:endCxn id="2083" idx="0"/>
            </p:cNvCxnSpPr>
            <p:nvPr/>
          </p:nvCxnSpPr>
          <p:spPr>
            <a:xfrm flipV="1">
              <a:off x="5286353" y="5479573"/>
              <a:ext cx="458593" cy="652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0" name="화살표: 오른쪽 2109">
            <a:extLst>
              <a:ext uri="{FF2B5EF4-FFF2-40B4-BE49-F238E27FC236}">
                <a16:creationId xmlns:a16="http://schemas.microsoft.com/office/drawing/2014/main" id="{00AF430D-5537-860E-AFA4-6684D806CEFB}"/>
              </a:ext>
            </a:extLst>
          </p:cNvPr>
          <p:cNvSpPr/>
          <p:nvPr/>
        </p:nvSpPr>
        <p:spPr>
          <a:xfrm>
            <a:off x="4449032" y="4216549"/>
            <a:ext cx="549765" cy="443183"/>
          </a:xfrm>
          <a:prstGeom prst="rightArrow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21A2F989-7B31-F237-C0F2-20674F8865AD}"/>
              </a:ext>
            </a:extLst>
          </p:cNvPr>
          <p:cNvSpPr txBox="1"/>
          <p:nvPr/>
        </p:nvSpPr>
        <p:spPr>
          <a:xfrm>
            <a:off x="1284489" y="5763645"/>
            <a:ext cx="198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W/O Gaussian noise</a:t>
            </a:r>
            <a:endParaRPr lang="ko-KR" altLang="en-US" dirty="0"/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7C97864-04FB-96B8-E0C8-6B790C805D73}"/>
              </a:ext>
            </a:extLst>
          </p:cNvPr>
          <p:cNvSpPr txBox="1"/>
          <p:nvPr/>
        </p:nvSpPr>
        <p:spPr>
          <a:xfrm>
            <a:off x="6054219" y="5737918"/>
            <a:ext cx="198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W/ Gaussian noise</a:t>
            </a:r>
            <a:endParaRPr lang="ko-KR" altLang="en-US" dirty="0"/>
          </a:p>
        </p:txBody>
      </p:sp>
      <p:sp>
        <p:nvSpPr>
          <p:cNvPr id="2115" name="자유형: 도형 2114">
            <a:extLst>
              <a:ext uri="{FF2B5EF4-FFF2-40B4-BE49-F238E27FC236}">
                <a16:creationId xmlns:a16="http://schemas.microsoft.com/office/drawing/2014/main" id="{A7F977C8-EA8C-E999-07C1-C29EAC5E1B22}"/>
              </a:ext>
            </a:extLst>
          </p:cNvPr>
          <p:cNvSpPr/>
          <p:nvPr/>
        </p:nvSpPr>
        <p:spPr>
          <a:xfrm>
            <a:off x="6686558" y="3619783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6" name="자유형: 도형 2115">
            <a:extLst>
              <a:ext uri="{FF2B5EF4-FFF2-40B4-BE49-F238E27FC236}">
                <a16:creationId xmlns:a16="http://schemas.microsoft.com/office/drawing/2014/main" id="{273BD2C6-3A03-C853-69F7-77CB042D391C}"/>
              </a:ext>
            </a:extLst>
          </p:cNvPr>
          <p:cNvSpPr/>
          <p:nvPr/>
        </p:nvSpPr>
        <p:spPr>
          <a:xfrm>
            <a:off x="6686558" y="4279095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7" name="자유형: 도형 2116">
            <a:extLst>
              <a:ext uri="{FF2B5EF4-FFF2-40B4-BE49-F238E27FC236}">
                <a16:creationId xmlns:a16="http://schemas.microsoft.com/office/drawing/2014/main" id="{E2CD4BF8-131B-D8D8-3D15-3F5232F2C99B}"/>
              </a:ext>
            </a:extLst>
          </p:cNvPr>
          <p:cNvSpPr/>
          <p:nvPr/>
        </p:nvSpPr>
        <p:spPr>
          <a:xfrm>
            <a:off x="6677418" y="4916343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8" name="자유형: 도형 2117">
            <a:extLst>
              <a:ext uri="{FF2B5EF4-FFF2-40B4-BE49-F238E27FC236}">
                <a16:creationId xmlns:a16="http://schemas.microsoft.com/office/drawing/2014/main" id="{F0EE86DC-7F00-68BA-9276-5CA155BD720A}"/>
              </a:ext>
            </a:extLst>
          </p:cNvPr>
          <p:cNvSpPr/>
          <p:nvPr/>
        </p:nvSpPr>
        <p:spPr>
          <a:xfrm>
            <a:off x="7638026" y="3664105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9" name="자유형: 도형 2118">
            <a:extLst>
              <a:ext uri="{FF2B5EF4-FFF2-40B4-BE49-F238E27FC236}">
                <a16:creationId xmlns:a16="http://schemas.microsoft.com/office/drawing/2014/main" id="{BCE252C8-8909-0FD8-1F28-731F978AA0E0}"/>
              </a:ext>
            </a:extLst>
          </p:cNvPr>
          <p:cNvSpPr/>
          <p:nvPr/>
        </p:nvSpPr>
        <p:spPr>
          <a:xfrm>
            <a:off x="7638026" y="4296447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0" name="자유형: 도형 2119">
            <a:extLst>
              <a:ext uri="{FF2B5EF4-FFF2-40B4-BE49-F238E27FC236}">
                <a16:creationId xmlns:a16="http://schemas.microsoft.com/office/drawing/2014/main" id="{167C0E08-FF0E-43BC-4D72-4AD34391E5FE}"/>
              </a:ext>
            </a:extLst>
          </p:cNvPr>
          <p:cNvSpPr/>
          <p:nvPr/>
        </p:nvSpPr>
        <p:spPr>
          <a:xfrm>
            <a:off x="7623932" y="4948849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68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78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gaussian noise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.keras.layers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GaussianNoise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GaussianNoise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(std)(previous layer)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std : Float, standard deviation of the noise distribution.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374283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16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 and 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d</a:t>
            </a:r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ropout and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0FF1D-8E9E-1723-1962-E232DFAE7A57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DropOutGaussNoise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54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90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L1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(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Lasso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 regularization is a method to reduce model complexity.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𝑝𝑟𝑒𝑑𝑖𝑐𝑡𝑖𝑜𝑛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𝑐𝑜𝑒𝑓𝑓𝑖𝑐𝑖𝑒𝑛𝑡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904852"/>
              </a:xfrm>
              <a:prstGeom prst="rect">
                <a:avLst/>
              </a:prstGeo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640746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L1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(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Lasso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 regularization is a method to reduce model complexity.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L1 minimizes the regression coefficients to regularize the model parameters. 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L1 can reduce weight coefficients to zero, which works as feature selection.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  <a:blipFill>
                <a:blip r:embed="rId3"/>
                <a:stretch>
                  <a:fillRect l="-976" b="-1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3B6750-D272-CA0C-FB71-B9F53DD48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893" y="4564519"/>
            <a:ext cx="4263708" cy="188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2A087C-8F11-A055-ACA9-7855F7041582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389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388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1459578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53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L2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(Ridge) is a method to shrink weights.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𝑝𝑟𝑒𝑑𝑖𝑐𝑡𝑖𝑜𝑛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𝑐𝑜𝑒𝑓𝑓𝑖𝑐𝑖𝑒𝑛𝑡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535520"/>
              </a:xfrm>
              <a:prstGeom prst="rect">
                <a:avLst/>
              </a:prstGeom>
              <a:blipFill>
                <a:blip r:embed="rId3"/>
                <a:stretch>
                  <a:fillRect l="-976" b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277613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L2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(Ridge) is a method to shrink weights.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L2 forces weights to be small, but not making them exactly 0. 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L2 regularization ensures the coefficients do not rise too high.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  <a:blipFill>
                <a:blip r:embed="rId3"/>
                <a:stretch>
                  <a:fillRect l="-976" b="-1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115F7B-5CC0-927D-8FF2-DDFE5C2AF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473" y="4549279"/>
            <a:ext cx="4383308" cy="1941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142B-BFDC-8F7C-123A-2605BEB5FD46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9920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7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L1 vs L2 regularization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142B-BFDC-8F7C-123A-2605BEB5FD46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2B2646-A1C3-8134-6AC7-34FDC8DF9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75" y="1921249"/>
            <a:ext cx="2453340" cy="28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82C72C-7A92-368B-43BD-C8567196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191" y="1997449"/>
            <a:ext cx="3298334" cy="236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829FD4-FF97-B3D8-3E46-02BEEE1ED110}"/>
              </a:ext>
            </a:extLst>
          </p:cNvPr>
          <p:cNvSpPr txBox="1"/>
          <p:nvPr/>
        </p:nvSpPr>
        <p:spPr>
          <a:xfrm>
            <a:off x="417495" y="4770289"/>
            <a:ext cx="40249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Note that for L1 the gradient is 1 or -1, unless w 1 = 0. This means that L1 regularization will move any weight to 0 with the same step size, regardless of the weight value.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97609-0AE9-0924-F824-D8FF4F1B0FD5}"/>
              </a:ext>
            </a:extLst>
          </p:cNvPr>
          <p:cNvSpPr txBox="1"/>
          <p:nvPr/>
        </p:nvSpPr>
        <p:spPr>
          <a:xfrm>
            <a:off x="4943504" y="4770458"/>
            <a:ext cx="3783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In contrast, with L2 regularization, where, the gradient is w1, resulting in each step being halfway to 0.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3605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819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vs 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How to implement L1 and L2 regularization with TensorFlow 2.x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from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tensorflow.</a:t>
                </a:r>
                <a:r>
                  <a:rPr lang="en-US" altLang="ko-KR" sz="2000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keras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import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regularizers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= regularizers.L1(l1=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Dense(30,activation='relu',kernel_regularizer=L1,bias_regularizer=L1)(previous)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819764"/>
              </a:xfrm>
              <a:prstGeom prst="rect">
                <a:avLst/>
              </a:prstGeom>
              <a:blipFill>
                <a:blip r:embed="rId3"/>
                <a:stretch>
                  <a:fillRect l="-976" b="-1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8C162FC-358C-806F-A1DD-6CC2D1C8761B}"/>
              </a:ext>
            </a:extLst>
          </p:cNvPr>
          <p:cNvSpPr/>
          <p:nvPr/>
        </p:nvSpPr>
        <p:spPr>
          <a:xfrm>
            <a:off x="3769995" y="2758174"/>
            <a:ext cx="1266825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FD8C944-5A45-736B-A4AA-43F8DC099E69}"/>
              </a:ext>
            </a:extLst>
          </p:cNvPr>
          <p:cNvCxnSpPr>
            <a:cxnSpLocks/>
          </p:cNvCxnSpPr>
          <p:nvPr/>
        </p:nvCxnSpPr>
        <p:spPr>
          <a:xfrm rot="5400000">
            <a:off x="3049792" y="2262942"/>
            <a:ext cx="512305" cy="2235728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92C676-9799-C337-C776-50A4FC1CCA71}"/>
              </a:ext>
            </a:extLst>
          </p:cNvPr>
          <p:cNvSpPr/>
          <p:nvPr/>
        </p:nvSpPr>
        <p:spPr>
          <a:xfrm>
            <a:off x="1565910" y="3647332"/>
            <a:ext cx="1169670" cy="348487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8FBED1D-F409-BA39-2709-672D62DF0E82}"/>
              </a:ext>
            </a:extLst>
          </p:cNvPr>
          <p:cNvSpPr/>
          <p:nvPr/>
        </p:nvSpPr>
        <p:spPr>
          <a:xfrm>
            <a:off x="1116330" y="3647332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FCFE53-2A62-1174-85A3-18E2C6307841}"/>
              </a:ext>
            </a:extLst>
          </p:cNvPr>
          <p:cNvSpPr/>
          <p:nvPr/>
        </p:nvSpPr>
        <p:spPr>
          <a:xfrm>
            <a:off x="5354955" y="4528380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016D60-3D4E-B1D7-1808-D254770A020A}"/>
              </a:ext>
            </a:extLst>
          </p:cNvPr>
          <p:cNvSpPr/>
          <p:nvPr/>
        </p:nvSpPr>
        <p:spPr>
          <a:xfrm>
            <a:off x="7267575" y="4528380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2C457F6-ABCC-F79B-A57E-7EE3209DB9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3882" y="2170725"/>
            <a:ext cx="511968" cy="4203343"/>
          </a:xfrm>
          <a:prstGeom prst="bentConnector3">
            <a:avLst>
              <a:gd name="adj1" fmla="val 44047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39147A2-505A-358B-36A1-1CF1DFA3FA48}"/>
              </a:ext>
            </a:extLst>
          </p:cNvPr>
          <p:cNvCxnSpPr>
            <a:cxnSpLocks/>
          </p:cNvCxnSpPr>
          <p:nvPr/>
        </p:nvCxnSpPr>
        <p:spPr>
          <a:xfrm>
            <a:off x="4713371" y="4238739"/>
            <a:ext cx="2683640" cy="295305"/>
          </a:xfrm>
          <a:prstGeom prst="bentConnector3">
            <a:avLst>
              <a:gd name="adj1" fmla="val 9997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17">
            <a:extLst>
              <a:ext uri="{FF2B5EF4-FFF2-40B4-BE49-F238E27FC236}">
                <a16:creationId xmlns:a16="http://schemas.microsoft.com/office/drawing/2014/main" id="{2B129D10-133C-B476-D9FE-76A9CCF8D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820369"/>
              </p:ext>
            </p:extLst>
          </p:nvPr>
        </p:nvGraphicFramePr>
        <p:xfrm>
          <a:off x="530784" y="5357645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3155794862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76760063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951317834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80521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9319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7627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26760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47134"/>
                  </a:ext>
                </a:extLst>
              </a:tr>
            </a:tbl>
          </a:graphicData>
        </a:graphic>
      </p:graphicFrame>
      <p:sp>
        <p:nvSpPr>
          <p:cNvPr id="39" name="십자형 38">
            <a:extLst>
              <a:ext uri="{FF2B5EF4-FFF2-40B4-BE49-F238E27FC236}">
                <a16:creationId xmlns:a16="http://schemas.microsoft.com/office/drawing/2014/main" id="{F46E63A6-9619-5F45-3553-DFB47A0BE42F}"/>
              </a:ext>
            </a:extLst>
          </p:cNvPr>
          <p:cNvSpPr/>
          <p:nvPr/>
        </p:nvSpPr>
        <p:spPr>
          <a:xfrm rot="2619525">
            <a:off x="2097013" y="5654235"/>
            <a:ext cx="509107" cy="506654"/>
          </a:xfrm>
          <a:prstGeom prst="plus">
            <a:avLst>
              <a:gd name="adj" fmla="val 464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B751E05-C3BA-60C5-A95F-CBDE8A3B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087396"/>
              </p:ext>
            </p:extLst>
          </p:nvPr>
        </p:nvGraphicFramePr>
        <p:xfrm>
          <a:off x="2734527" y="5338347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2925351531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774882819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199974673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571109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684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378714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6745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04350"/>
                  </a:ext>
                </a:extLst>
              </a:tr>
            </a:tbl>
          </a:graphicData>
        </a:graphic>
      </p:graphicFrame>
      <p:sp>
        <p:nvSpPr>
          <p:cNvPr id="41" name="같음 기호 40">
            <a:extLst>
              <a:ext uri="{FF2B5EF4-FFF2-40B4-BE49-F238E27FC236}">
                <a16:creationId xmlns:a16="http://schemas.microsoft.com/office/drawing/2014/main" id="{D22BACB6-234A-40C4-257D-3DD5F277CD27}"/>
              </a:ext>
            </a:extLst>
          </p:cNvPr>
          <p:cNvSpPr/>
          <p:nvPr/>
        </p:nvSpPr>
        <p:spPr>
          <a:xfrm>
            <a:off x="6522706" y="5815229"/>
            <a:ext cx="531720" cy="184666"/>
          </a:xfrm>
          <a:prstGeom prst="mathEqual">
            <a:avLst>
              <a:gd name="adj1" fmla="val 23520"/>
              <a:gd name="adj2" fmla="val 529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2" name="표 17">
            <a:extLst>
              <a:ext uri="{FF2B5EF4-FFF2-40B4-BE49-F238E27FC236}">
                <a16:creationId xmlns:a16="http://schemas.microsoft.com/office/drawing/2014/main" id="{C41452D6-092C-7B66-8DDF-308820FC7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688484"/>
              </p:ext>
            </p:extLst>
          </p:nvPr>
        </p:nvGraphicFramePr>
        <p:xfrm>
          <a:off x="7207996" y="5302723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3155794862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76760063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951317834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80521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9319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7627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26760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47134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50B73F6-9C5A-CA97-6337-7F69AC72D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267074"/>
              </p:ext>
            </p:extLst>
          </p:nvPr>
        </p:nvGraphicFramePr>
        <p:xfrm>
          <a:off x="4970201" y="5776339"/>
          <a:ext cx="1445442" cy="22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710665939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2494736201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2579765131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40025"/>
                  </a:ext>
                </a:extLst>
              </a:tr>
            </a:tbl>
          </a:graphicData>
        </a:graphic>
      </p:graphicFrame>
      <p:sp>
        <p:nvSpPr>
          <p:cNvPr id="44" name="십자형 43">
            <a:extLst>
              <a:ext uri="{FF2B5EF4-FFF2-40B4-BE49-F238E27FC236}">
                <a16:creationId xmlns:a16="http://schemas.microsoft.com/office/drawing/2014/main" id="{231D99C4-9DE7-98B6-3277-B1FED6DEC851}"/>
              </a:ext>
            </a:extLst>
          </p:cNvPr>
          <p:cNvSpPr/>
          <p:nvPr/>
        </p:nvSpPr>
        <p:spPr>
          <a:xfrm rot="5400000">
            <a:off x="4307797" y="5634790"/>
            <a:ext cx="509107" cy="506654"/>
          </a:xfrm>
          <a:prstGeom prst="plus">
            <a:avLst>
              <a:gd name="adj" fmla="val 464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959DFB-9097-78D7-F079-B02649CD4FC8}"/>
              </a:ext>
            </a:extLst>
          </p:cNvPr>
          <p:cNvSpPr txBox="1"/>
          <p:nvPr/>
        </p:nvSpPr>
        <p:spPr>
          <a:xfrm>
            <a:off x="847725" y="6425924"/>
            <a:ext cx="90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previous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52D26B-F265-1D74-8492-C09CE0C59333}"/>
              </a:ext>
            </a:extLst>
          </p:cNvPr>
          <p:cNvSpPr txBox="1"/>
          <p:nvPr/>
        </p:nvSpPr>
        <p:spPr>
          <a:xfrm>
            <a:off x="3086758" y="6425924"/>
            <a:ext cx="90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kernel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888524-DDFA-BBFD-4E03-16570040358F}"/>
              </a:ext>
            </a:extLst>
          </p:cNvPr>
          <p:cNvSpPr txBox="1"/>
          <p:nvPr/>
        </p:nvSpPr>
        <p:spPr>
          <a:xfrm>
            <a:off x="5419725" y="6416875"/>
            <a:ext cx="579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bias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8895EB-5D95-F328-B23A-8A80B292D1D6}"/>
              </a:ext>
            </a:extLst>
          </p:cNvPr>
          <p:cNvSpPr txBox="1"/>
          <p:nvPr/>
        </p:nvSpPr>
        <p:spPr>
          <a:xfrm>
            <a:off x="7693659" y="6415937"/>
            <a:ext cx="482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out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48275CC-E5D7-70A5-AF3C-3251534A808A}"/>
              </a:ext>
            </a:extLst>
          </p:cNvPr>
          <p:cNvSpPr/>
          <p:nvPr/>
        </p:nvSpPr>
        <p:spPr>
          <a:xfrm>
            <a:off x="3603420" y="4522702"/>
            <a:ext cx="1684020" cy="361813"/>
          </a:xfrm>
          <a:prstGeom prst="roundRect">
            <a:avLst/>
          </a:prstGeom>
          <a:solidFill>
            <a:schemeClr val="accent5">
              <a:alpha val="1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DEF28FA-8293-CE27-B23F-CBA8D2AF22A4}"/>
              </a:ext>
            </a:extLst>
          </p:cNvPr>
          <p:cNvSpPr/>
          <p:nvPr/>
        </p:nvSpPr>
        <p:spPr>
          <a:xfrm>
            <a:off x="5678489" y="4509565"/>
            <a:ext cx="1521571" cy="361813"/>
          </a:xfrm>
          <a:prstGeom prst="roundRect">
            <a:avLst/>
          </a:prstGeom>
          <a:solidFill>
            <a:schemeClr val="accent5">
              <a:alpha val="1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7547AE5-CCD8-3182-46CE-CDB97D3A163A}"/>
              </a:ext>
            </a:extLst>
          </p:cNvPr>
          <p:cNvCxnSpPr>
            <a:cxnSpLocks/>
          </p:cNvCxnSpPr>
          <p:nvPr/>
        </p:nvCxnSpPr>
        <p:spPr>
          <a:xfrm rot="5400000">
            <a:off x="3743454" y="4609371"/>
            <a:ext cx="437629" cy="99867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E25BC4C-9DAD-C072-6265-15D55778569E}"/>
              </a:ext>
            </a:extLst>
          </p:cNvPr>
          <p:cNvCxnSpPr>
            <a:cxnSpLocks/>
          </p:cNvCxnSpPr>
          <p:nvPr/>
        </p:nvCxnSpPr>
        <p:spPr>
          <a:xfrm rot="5400000">
            <a:off x="5636403" y="4944506"/>
            <a:ext cx="852815" cy="75031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764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4743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vs 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How to implement L1 and L2 regularization with TensorFlow 2.x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from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tensorflow.</a:t>
                </a:r>
                <a:r>
                  <a:rPr lang="en-US" altLang="ko-KR" sz="2000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keras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import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regularizers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= regularizers.L1(l1=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= regularizers.L2(l1=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L1L2 = regularizers.L1L2(l1=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l2=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4743093"/>
              </a:xfrm>
              <a:prstGeom prst="rect">
                <a:avLst/>
              </a:prstGeo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608781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717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Why we should access to weights of a model?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To make sure regularization work well for training a model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To identify latent features generated during model training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4098" name="Picture 2" descr="Convolutional Neural Network Tutorial [Update]">
            <a:extLst>
              <a:ext uri="{FF2B5EF4-FFF2-40B4-BE49-F238E27FC236}">
                <a16:creationId xmlns:a16="http://schemas.microsoft.com/office/drawing/2014/main" id="{12E30FDF-A0E7-A73C-A664-EA55E93C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521125"/>
            <a:ext cx="4143375" cy="27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7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35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access to weights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 = Model(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Inp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, Output)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model.compile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(loss=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tf.losses.binary_crossentropy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, optimizer='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adam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’)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model.</a:t>
            </a:r>
            <a:r>
              <a:rPr lang="en-US" altLang="ko-KR" sz="2000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weights</a:t>
            </a:r>
            <a:endParaRPr lang="en-US" altLang="ko-KR" sz="2000" dirty="0">
              <a:solidFill>
                <a:schemeClr val="accent5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317519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43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L1 vs L2 regularization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L1 and L2 regularization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7AA01-9D9F-DDDD-8097-39A9B9425AEE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L1L2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703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25A2A7-C7AF-1541-767D-F504FA1C0134}"/>
                  </a:ext>
                </a:extLst>
              </p:cNvPr>
              <p:cNvSpPr/>
              <p:nvPr/>
            </p:nvSpPr>
            <p:spPr>
              <a:xfrm>
                <a:off x="328771" y="1082568"/>
                <a:ext cx="8742077" cy="5335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Exercise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①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Developing a model to predict housing prices using the housing dataset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'https://raw.githubusercontent.com/</a:t>
                </a:r>
                <a:r>
                  <a:rPr lang="en-US" altLang="ko-KR" sz="16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JunetaeKim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/</a:t>
                </a:r>
                <a:r>
                  <a:rPr lang="en-US" altLang="ko-KR" sz="16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DeepLearningClass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/main/Dataset/housing.csv’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②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Maximize accuracy by tuning models based on dropout, Gaussian noise, L1 &amp; L2 regularization, and more.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③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Since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the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target value is continuous variable, the final activation function should be 'linear', not non-linear like sigmoid.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④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Since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the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target value is continuous variable, MSE should be applied as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an objective function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MSE: Mean squared 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Using </a:t>
                </a:r>
                <a:r>
                  <a:rPr lang="en-US" altLang="ko-KR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tf.losses.mse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for the loss of your model</a:t>
                </a: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25A2A7-C7AF-1541-767D-F504FA1C0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082568"/>
                <a:ext cx="8742077" cy="5335628"/>
              </a:xfrm>
              <a:prstGeom prst="rect">
                <a:avLst/>
              </a:prstGeom>
              <a:blipFill>
                <a:blip r:embed="rId3"/>
                <a:stretch>
                  <a:fillRect l="-976" r="-1116" b="-1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275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5A2A7-C7AF-1541-767D-F504FA1C0134}"/>
              </a:ext>
            </a:extLst>
          </p:cNvPr>
          <p:cNvSpPr/>
          <p:nvPr/>
        </p:nvSpPr>
        <p:spPr>
          <a:xfrm>
            <a:off x="328771" y="1082568"/>
            <a:ext cx="8742077" cy="542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Exercise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Data column description</a:t>
            </a:r>
          </a:p>
          <a:p>
            <a:pPr lvl="1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	0. CRIM - per capita crime rate by town</a:t>
            </a:r>
          </a:p>
          <a:p>
            <a:pPr lvl="1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	1. ZN - proportion of residential land zoned for lots over 25,000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sq.ft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.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2. INDUS - proportion of non-retail business acres per town.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3. CHAS - Charles River dummy variable (1 if tract bounds river; 0 otherwise)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4. NOX - nitric oxides concentration (parts per 10 million)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5. RM - average number of rooms per dwelling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6. AGE - proportion of owner-occupied units built prior to 1940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7. DIS - weighted distances to five Boston employment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centres</a:t>
            </a: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8. RAD - index of accessibility to radial highways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9. TAX - full-value property-tax rate per $10,000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10. PTRATIO - pupil-teacher ratio by town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11. B - 1000(Bk - 0.63)^2 where Bk is the proportion of blacks by town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12. LSTAT - % lower status of the population</a:t>
            </a:r>
          </a:p>
          <a:p>
            <a:pPr lvl="2"/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13. MEDV - Median value of owner-occupied homes in $1000’s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targe to predict is </a:t>
            </a:r>
            <a:r>
              <a:rPr lang="en-US" altLang="ko-KR" sz="2000" dirty="0">
                <a:solidFill>
                  <a:srgbClr val="C00000"/>
                </a:solidFill>
                <a:latin typeface="Arial Narrow" panose="020B0606020202030204" pitchFamily="34" charset="0"/>
              </a:rPr>
              <a:t>13.MEDV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0 to 13 columns should be used as input variables</a:t>
            </a:r>
          </a:p>
        </p:txBody>
      </p:sp>
    </p:spTree>
    <p:extLst>
      <p:ext uri="{BB962C8B-B14F-4D97-AF65-F5344CB8AC3E}">
        <p14:creationId xmlns:p14="http://schemas.microsoft.com/office/powerpoint/2010/main" val="78591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292DAC-E9A1-CE9B-2A15-2C19BD026031}"/>
              </a:ext>
            </a:extLst>
          </p:cNvPr>
          <p:cNvSpPr/>
          <p:nvPr/>
        </p:nvSpPr>
        <p:spPr>
          <a:xfrm>
            <a:off x="4874607" y="2243240"/>
            <a:ext cx="157224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2FFA31-8BF9-724D-098B-2ABF70FB05E4}"/>
              </a:ext>
            </a:extLst>
          </p:cNvPr>
          <p:cNvSpPr/>
          <p:nvPr/>
        </p:nvSpPr>
        <p:spPr>
          <a:xfrm>
            <a:off x="2662179" y="3798771"/>
            <a:ext cx="134226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BE5B53A-C6FF-544D-0879-498D533959FD}"/>
              </a:ext>
            </a:extLst>
          </p:cNvPr>
          <p:cNvCxnSpPr>
            <a:cxnSpLocks/>
          </p:cNvCxnSpPr>
          <p:nvPr/>
        </p:nvCxnSpPr>
        <p:spPr>
          <a:xfrm rot="5400000">
            <a:off x="3966203" y="2112676"/>
            <a:ext cx="1206341" cy="2188123"/>
          </a:xfrm>
          <a:prstGeom prst="bentConnector3">
            <a:avLst>
              <a:gd name="adj1" fmla="val 61098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011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5A2A7-C7AF-1541-767D-F504FA1C0134}"/>
              </a:ext>
            </a:extLst>
          </p:cNvPr>
          <p:cNvSpPr/>
          <p:nvPr/>
        </p:nvSpPr>
        <p:spPr>
          <a:xfrm>
            <a:off x="328771" y="1082568"/>
            <a:ext cx="8742077" cy="1049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Exercise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B167C-193F-DC17-F66C-3E7E7F853512}"/>
              </a:ext>
            </a:extLst>
          </p:cNvPr>
          <p:cNvSpPr txBox="1"/>
          <p:nvPr/>
        </p:nvSpPr>
        <p:spPr>
          <a:xfrm>
            <a:off x="2055756" y="2502932"/>
            <a:ext cx="4754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https://colab.research.google.com/github/JunetaeKim/DeepLearningClass/blob/main/Week11/Exercise.ipynb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2975B-2B7C-7CAF-8BA1-CD0EBC88D9D7}"/>
              </a:ext>
            </a:extLst>
          </p:cNvPr>
          <p:cNvSpPr txBox="1"/>
          <p:nvPr/>
        </p:nvSpPr>
        <p:spPr>
          <a:xfrm>
            <a:off x="2055756" y="21336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For students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7E0D3-8915-D44F-8D88-C73C05F2FE22}"/>
              </a:ext>
            </a:extLst>
          </p:cNvPr>
          <p:cNvSpPr txBox="1"/>
          <p:nvPr/>
        </p:nvSpPr>
        <p:spPr>
          <a:xfrm>
            <a:off x="2055756" y="4233348"/>
            <a:ext cx="4853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https://colab.research.google.com/github/JunetaeKim/DeepLearningClass/blob/main/Week11/ExerciseSolution.ipynb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6AD90E-5A63-F944-7F44-85F0D1B793DD}"/>
              </a:ext>
            </a:extLst>
          </p:cNvPr>
          <p:cNvSpPr txBox="1"/>
          <p:nvPr/>
        </p:nvSpPr>
        <p:spPr>
          <a:xfrm>
            <a:off x="2055756" y="38640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For solutions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9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028678" y="3775911"/>
            <a:ext cx="217400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097667"/>
            <a:ext cx="162917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63968" y="2221622"/>
            <a:ext cx="339688" cy="280541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52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6641227" y="4934151"/>
            <a:ext cx="933053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843718"/>
            <a:ext cx="94718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9355" y="2085096"/>
            <a:ext cx="728153" cy="496995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7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973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{keys: values} in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epoch:02d : return epoch number in base 10 (If 03d 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base 100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)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loss:.4f : Return the loss to 4 decimal places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val_loss:.4f : Return the validation loss to 4 decimal places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282440" y="3091960"/>
            <a:ext cx="412241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4998720" y="1816798"/>
            <a:ext cx="334517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9394" y="2622898"/>
            <a:ext cx="888579" cy="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② The same name over epochs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save_path+'WineM.hdf5'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6641227" y="4934151"/>
            <a:ext cx="933053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843718"/>
            <a:ext cx="94718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9355" y="2085096"/>
            <a:ext cx="728153" cy="496995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E574103-53F3-BD22-09BF-AD49E9804B33}"/>
              </a:ext>
            </a:extLst>
          </p:cNvPr>
          <p:cNvSpPr/>
          <p:nvPr/>
        </p:nvSpPr>
        <p:spPr>
          <a:xfrm>
            <a:off x="4028678" y="3775911"/>
            <a:ext cx="217400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CA7769-7F52-2973-246B-DE37920B3E73}"/>
              </a:ext>
            </a:extLst>
          </p:cNvPr>
          <p:cNvSpPr/>
          <p:nvPr/>
        </p:nvSpPr>
        <p:spPr>
          <a:xfrm>
            <a:off x="1628378" y="3097667"/>
            <a:ext cx="162917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D672C95-FBCF-7164-DBED-8918AC9670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63968" y="2221622"/>
            <a:ext cx="339688" cy="280541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23680</TotalTime>
  <Words>3257</Words>
  <Application>Microsoft Office PowerPoint</Application>
  <PresentationFormat>화면 슬라이드 쇼(4:3)</PresentationFormat>
  <Paragraphs>473</Paragraphs>
  <Slides>50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-apple-system</vt:lpstr>
      <vt:lpstr>맑은 고딕</vt:lpstr>
      <vt:lpstr>Batang</vt:lpstr>
      <vt:lpstr>Arial</vt:lpstr>
      <vt:lpstr>Arial Narrow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김준태</dc:creator>
  <cp:lastModifiedBy>김 준태</cp:lastModifiedBy>
  <cp:revision>2435</cp:revision>
  <cp:lastPrinted>2017-04-16T10:58:23Z</cp:lastPrinted>
  <dcterms:created xsi:type="dcterms:W3CDTF">2017-03-22T07:59:28Z</dcterms:created>
  <dcterms:modified xsi:type="dcterms:W3CDTF">2023-05-16T07:48:44Z</dcterms:modified>
</cp:coreProperties>
</file>